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89" r:id="rId2"/>
    <p:sldId id="393" r:id="rId3"/>
    <p:sldId id="394" r:id="rId4"/>
    <p:sldId id="395" r:id="rId5"/>
    <p:sldId id="402" r:id="rId6"/>
    <p:sldId id="404" r:id="rId7"/>
    <p:sldId id="403" r:id="rId8"/>
    <p:sldId id="396" r:id="rId9"/>
    <p:sldId id="397" r:id="rId10"/>
    <p:sldId id="398" r:id="rId11"/>
    <p:sldId id="399" r:id="rId12"/>
    <p:sldId id="400" r:id="rId13"/>
    <p:sldId id="405" r:id="rId14"/>
    <p:sldId id="406" r:id="rId15"/>
    <p:sldId id="372" r:id="rId16"/>
    <p:sldId id="373" r:id="rId17"/>
    <p:sldId id="376" r:id="rId18"/>
    <p:sldId id="377" r:id="rId19"/>
    <p:sldId id="374" r:id="rId20"/>
    <p:sldId id="375" r:id="rId21"/>
    <p:sldId id="378" r:id="rId22"/>
    <p:sldId id="379" r:id="rId23"/>
    <p:sldId id="380" r:id="rId24"/>
    <p:sldId id="381" r:id="rId25"/>
    <p:sldId id="382" r:id="rId26"/>
    <p:sldId id="384" r:id="rId27"/>
    <p:sldId id="383" r:id="rId28"/>
    <p:sldId id="385" r:id="rId29"/>
    <p:sldId id="407" r:id="rId30"/>
    <p:sldId id="408" r:id="rId31"/>
    <p:sldId id="409" r:id="rId32"/>
    <p:sldId id="410" r:id="rId33"/>
    <p:sldId id="411" r:id="rId34"/>
    <p:sldId id="412" r:id="rId35"/>
    <p:sldId id="413" r:id="rId36"/>
    <p:sldId id="414" r:id="rId37"/>
    <p:sldId id="415" r:id="rId38"/>
    <p:sldId id="416" r:id="rId39"/>
    <p:sldId id="417" r:id="rId40"/>
    <p:sldId id="418" r:id="rId41"/>
    <p:sldId id="419" r:id="rId42"/>
    <p:sldId id="420" r:id="rId43"/>
    <p:sldId id="350" r:id="rId44"/>
    <p:sldId id="351" r:id="rId45"/>
    <p:sldId id="352" r:id="rId46"/>
    <p:sldId id="353" r:id="rId47"/>
    <p:sldId id="354" r:id="rId48"/>
    <p:sldId id="355" r:id="rId49"/>
    <p:sldId id="421" r:id="rId50"/>
    <p:sldId id="422" r:id="rId51"/>
    <p:sldId id="423" r:id="rId52"/>
    <p:sldId id="424" r:id="rId53"/>
    <p:sldId id="425" r:id="rId54"/>
    <p:sldId id="426" r:id="rId55"/>
    <p:sldId id="427" r:id="rId56"/>
    <p:sldId id="428" r:id="rId57"/>
    <p:sldId id="301" r:id="rId58"/>
  </p:sldIdLst>
  <p:sldSz cx="12192000" cy="6858000"/>
  <p:notesSz cx="6858000" cy="9144000"/>
  <p:embeddedFontLst>
    <p:embeddedFont>
      <p:font typeface="Arial Black" panose="020B0A04020102020204" pitchFamily="34" charset="0"/>
      <p:bold r:id="rId59"/>
      <p:italic r:id="rId60"/>
    </p:embeddedFont>
    <p:embeddedFont>
      <p:font typeface="Consolas" panose="020B0609020204030204" pitchFamily="49" charset="0"/>
      <p:regular r:id="rId61"/>
      <p:bold r:id="rId62"/>
      <p:italic r:id="rId63"/>
      <p:boldItalic r:id="rId64"/>
    </p:embeddedFont>
    <p:embeddedFont>
      <p:font typeface="Liberation Sans" panose="020B0604020202020204" charset="0"/>
      <p:regular r:id="rId65"/>
      <p:bold r:id="rId66"/>
      <p:italic r:id="rId67"/>
      <p:boldItalic r:id="rId68"/>
    </p:embeddedFont>
    <p:embeddedFont>
      <p:font typeface="OpenSymbol" panose="020B0604020202020204" charset="0"/>
      <p:regular r:id="rId69"/>
    </p:embeddedFont>
    <p:embeddedFont>
      <p:font typeface="Segoe UI" panose="020B0502040204020203" pitchFamily="34" charset="0"/>
      <p:regular r:id="rId70"/>
      <p:bold r:id="rId71"/>
      <p:italic r:id="rId72"/>
      <p:boldItalic r:id="rId7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lides" id="{BCF2088F-AEBB-45B4-9EC0-B1EB32AED585}">
          <p14:sldIdLst>
            <p14:sldId id="289"/>
            <p14:sldId id="393"/>
            <p14:sldId id="394"/>
            <p14:sldId id="395"/>
            <p14:sldId id="402"/>
            <p14:sldId id="404"/>
            <p14:sldId id="403"/>
            <p14:sldId id="396"/>
            <p14:sldId id="397"/>
            <p14:sldId id="398"/>
            <p14:sldId id="399"/>
            <p14:sldId id="400"/>
            <p14:sldId id="405"/>
            <p14:sldId id="406"/>
            <p14:sldId id="372"/>
            <p14:sldId id="373"/>
            <p14:sldId id="376"/>
            <p14:sldId id="377"/>
            <p14:sldId id="374"/>
            <p14:sldId id="375"/>
            <p14:sldId id="378"/>
            <p14:sldId id="379"/>
            <p14:sldId id="380"/>
            <p14:sldId id="381"/>
            <p14:sldId id="382"/>
            <p14:sldId id="384"/>
            <p14:sldId id="383"/>
            <p14:sldId id="385"/>
            <p14:sldId id="407"/>
            <p14:sldId id="408"/>
            <p14:sldId id="409"/>
            <p14:sldId id="410"/>
            <p14:sldId id="411"/>
            <p14:sldId id="412"/>
            <p14:sldId id="413"/>
            <p14:sldId id="414"/>
            <p14:sldId id="415"/>
            <p14:sldId id="416"/>
            <p14:sldId id="417"/>
            <p14:sldId id="418"/>
            <p14:sldId id="419"/>
            <p14:sldId id="420"/>
            <p14:sldId id="350"/>
            <p14:sldId id="351"/>
            <p14:sldId id="352"/>
            <p14:sldId id="353"/>
            <p14:sldId id="354"/>
            <p14:sldId id="355"/>
            <p14:sldId id="421"/>
            <p14:sldId id="422"/>
            <p14:sldId id="423"/>
            <p14:sldId id="424"/>
            <p14:sldId id="425"/>
            <p14:sldId id="426"/>
            <p14:sldId id="427"/>
            <p14:sldId id="428"/>
            <p14:sldId id="30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7692"/>
    <a:srgbClr val="F87C6A"/>
    <a:srgbClr val="9897A3"/>
    <a:srgbClr val="557B83"/>
    <a:srgbClr val="C8D5EE"/>
    <a:srgbClr val="E5EFC1"/>
    <a:srgbClr val="A3D5AB"/>
    <a:srgbClr val="39AEA9"/>
    <a:srgbClr val="5B5151"/>
    <a:srgbClr val="9FB5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D73AFA-CF94-46C3-B94D-47B4E22B33E0}" v="5" dt="2022-12-05T08:13:50.536"/>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4660"/>
  </p:normalViewPr>
  <p:slideViewPr>
    <p:cSldViewPr snapToGrid="0" showGuides="1">
      <p:cViewPr varScale="1">
        <p:scale>
          <a:sx n="162" d="100"/>
          <a:sy n="162" d="100"/>
        </p:scale>
        <p:origin x="480" y="1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5.fntdata"/><Relationship Id="rId68" Type="http://schemas.openxmlformats.org/officeDocument/2006/relationships/font" Target="fonts/font10.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8.fntdata"/><Relationship Id="rId74" Type="http://schemas.openxmlformats.org/officeDocument/2006/relationships/presProps" Target="presProps.xml"/><Relationship Id="rId79" Type="http://schemas.microsoft.com/office/2015/10/relationships/revisionInfo" Target="revisionInfo.xml"/><Relationship Id="rId5" Type="http://schemas.openxmlformats.org/officeDocument/2006/relationships/slide" Target="slides/slide4.xml"/><Relationship Id="rId61" Type="http://schemas.openxmlformats.org/officeDocument/2006/relationships/font" Target="fonts/font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13.fntdata"/><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b montauban" userId="77a5d6b001563f4f" providerId="LiveId" clId="{2ED73AFA-CF94-46C3-B94D-47B4E22B33E0}"/>
    <pc:docChg chg="undo custSel delSld modSld modSection">
      <pc:chgData name="seb montauban" userId="77a5d6b001563f4f" providerId="LiveId" clId="{2ED73AFA-CF94-46C3-B94D-47B4E22B33E0}" dt="2022-12-05T15:11:23.584" v="97" actId="1076"/>
      <pc:docMkLst>
        <pc:docMk/>
      </pc:docMkLst>
      <pc:sldChg chg="modSp">
        <pc:chgData name="seb montauban" userId="77a5d6b001563f4f" providerId="LiveId" clId="{2ED73AFA-CF94-46C3-B94D-47B4E22B33E0}" dt="2022-12-05T08:13:50.536" v="24" actId="20577"/>
        <pc:sldMkLst>
          <pc:docMk/>
          <pc:sldMk cId="3216208114" sldId="289"/>
        </pc:sldMkLst>
        <pc:spChg chg="mod">
          <ac:chgData name="seb montauban" userId="77a5d6b001563f4f" providerId="LiveId" clId="{2ED73AFA-CF94-46C3-B94D-47B4E22B33E0}" dt="2022-12-05T08:13:50.536" v="24" actId="20577"/>
          <ac:spMkLst>
            <pc:docMk/>
            <pc:sldMk cId="3216208114" sldId="289"/>
            <ac:spMk id="13" creationId="{32E9E20D-D520-4C42-8D43-61A4DEB2B3E6}"/>
          </ac:spMkLst>
        </pc:spChg>
      </pc:sldChg>
      <pc:sldChg chg="modSp mod">
        <pc:chgData name="seb montauban" userId="77a5d6b001563f4f" providerId="LiveId" clId="{2ED73AFA-CF94-46C3-B94D-47B4E22B33E0}" dt="2022-12-05T15:11:23.584" v="97" actId="1076"/>
        <pc:sldMkLst>
          <pc:docMk/>
          <pc:sldMk cId="4102802769" sldId="352"/>
        </pc:sldMkLst>
        <pc:spChg chg="mod">
          <ac:chgData name="seb montauban" userId="77a5d6b001563f4f" providerId="LiveId" clId="{2ED73AFA-CF94-46C3-B94D-47B4E22B33E0}" dt="2022-12-05T15:11:23.584" v="97" actId="1076"/>
          <ac:spMkLst>
            <pc:docMk/>
            <pc:sldMk cId="4102802769" sldId="352"/>
            <ac:spMk id="18" creationId="{B578DCC7-A208-4A23-B85E-71536DBCEBE6}"/>
          </ac:spMkLst>
        </pc:spChg>
      </pc:sldChg>
      <pc:sldChg chg="modSp mod">
        <pc:chgData name="seb montauban" userId="77a5d6b001563f4f" providerId="LiveId" clId="{2ED73AFA-CF94-46C3-B94D-47B4E22B33E0}" dt="2022-12-05T08:03:31.106" v="10" actId="20577"/>
        <pc:sldMkLst>
          <pc:docMk/>
          <pc:sldMk cId="4292258077" sldId="355"/>
        </pc:sldMkLst>
        <pc:spChg chg="mod">
          <ac:chgData name="seb montauban" userId="77a5d6b001563f4f" providerId="LiveId" clId="{2ED73AFA-CF94-46C3-B94D-47B4E22B33E0}" dt="2022-12-05T08:03:31.106" v="10" actId="20577"/>
          <ac:spMkLst>
            <pc:docMk/>
            <pc:sldMk cId="4292258077" sldId="355"/>
            <ac:spMk id="30" creationId="{38CB24DC-E8E9-45A8-8753-1F728FA9EC7E}"/>
          </ac:spMkLst>
        </pc:spChg>
      </pc:sldChg>
      <pc:sldChg chg="del">
        <pc:chgData name="seb montauban" userId="77a5d6b001563f4f" providerId="LiveId" clId="{2ED73AFA-CF94-46C3-B94D-47B4E22B33E0}" dt="2022-12-05T08:13:44.617" v="19" actId="2696"/>
        <pc:sldMkLst>
          <pc:docMk/>
          <pc:sldMk cId="2427540780" sldId="363"/>
        </pc:sldMkLst>
      </pc:sldChg>
      <pc:sldChg chg="del">
        <pc:chgData name="seb montauban" userId="77a5d6b001563f4f" providerId="LiveId" clId="{2ED73AFA-CF94-46C3-B94D-47B4E22B33E0}" dt="2022-12-05T08:13:44.617" v="19" actId="2696"/>
        <pc:sldMkLst>
          <pc:docMk/>
          <pc:sldMk cId="1893226684" sldId="364"/>
        </pc:sldMkLst>
      </pc:sldChg>
      <pc:sldChg chg="modSp mod">
        <pc:chgData name="seb montauban" userId="77a5d6b001563f4f" providerId="LiveId" clId="{2ED73AFA-CF94-46C3-B94D-47B4E22B33E0}" dt="2022-12-05T10:22:17.315" v="45" actId="20577"/>
        <pc:sldMkLst>
          <pc:docMk/>
          <pc:sldMk cId="3662926121" sldId="375"/>
        </pc:sldMkLst>
        <pc:spChg chg="mod">
          <ac:chgData name="seb montauban" userId="77a5d6b001563f4f" providerId="LiveId" clId="{2ED73AFA-CF94-46C3-B94D-47B4E22B33E0}" dt="2022-12-05T10:22:17.315" v="45" actId="20577"/>
          <ac:spMkLst>
            <pc:docMk/>
            <pc:sldMk cId="3662926121" sldId="375"/>
            <ac:spMk id="2" creationId="{6B60D811-8BDD-4258-8469-C2BBFEFBF5FD}"/>
          </ac:spMkLst>
        </pc:spChg>
        <pc:spChg chg="mod">
          <ac:chgData name="seb montauban" userId="77a5d6b001563f4f" providerId="LiveId" clId="{2ED73AFA-CF94-46C3-B94D-47B4E22B33E0}" dt="2022-12-05T10:21:51.748" v="38" actId="1076"/>
          <ac:spMkLst>
            <pc:docMk/>
            <pc:sldMk cId="3662926121" sldId="375"/>
            <ac:spMk id="5" creationId="{C619CEFE-B99C-4744-9E5E-A22B280278CA}"/>
          </ac:spMkLst>
        </pc:spChg>
      </pc:sldChg>
      <pc:sldChg chg="modSp mod">
        <pc:chgData name="seb montauban" userId="77a5d6b001563f4f" providerId="LiveId" clId="{2ED73AFA-CF94-46C3-B94D-47B4E22B33E0}" dt="2022-12-05T10:32:42.437" v="68" actId="20577"/>
        <pc:sldMkLst>
          <pc:docMk/>
          <pc:sldMk cId="1521541283" sldId="378"/>
        </pc:sldMkLst>
        <pc:spChg chg="mod">
          <ac:chgData name="seb montauban" userId="77a5d6b001563f4f" providerId="LiveId" clId="{2ED73AFA-CF94-46C3-B94D-47B4E22B33E0}" dt="2022-12-05T10:32:42.437" v="68" actId="20577"/>
          <ac:spMkLst>
            <pc:docMk/>
            <pc:sldMk cId="1521541283" sldId="378"/>
            <ac:spMk id="2" creationId="{6B60D811-8BDD-4258-8469-C2BBFEFBF5FD}"/>
          </ac:spMkLst>
        </pc:spChg>
      </pc:sldChg>
      <pc:sldChg chg="del">
        <pc:chgData name="seb montauban" userId="77a5d6b001563f4f" providerId="LiveId" clId="{2ED73AFA-CF94-46C3-B94D-47B4E22B33E0}" dt="2022-12-05T08:13:44.617" v="19" actId="2696"/>
        <pc:sldMkLst>
          <pc:docMk/>
          <pc:sldMk cId="3897072248" sldId="386"/>
        </pc:sldMkLst>
      </pc:sldChg>
      <pc:sldChg chg="del">
        <pc:chgData name="seb montauban" userId="77a5d6b001563f4f" providerId="LiveId" clId="{2ED73AFA-CF94-46C3-B94D-47B4E22B33E0}" dt="2022-12-05T08:13:44.617" v="19" actId="2696"/>
        <pc:sldMkLst>
          <pc:docMk/>
          <pc:sldMk cId="2894755481" sldId="387"/>
        </pc:sldMkLst>
      </pc:sldChg>
      <pc:sldChg chg="del">
        <pc:chgData name="seb montauban" userId="77a5d6b001563f4f" providerId="LiveId" clId="{2ED73AFA-CF94-46C3-B94D-47B4E22B33E0}" dt="2022-12-05T08:13:44.617" v="19" actId="2696"/>
        <pc:sldMkLst>
          <pc:docMk/>
          <pc:sldMk cId="343655495" sldId="390"/>
        </pc:sldMkLst>
      </pc:sldChg>
      <pc:sldChg chg="del">
        <pc:chgData name="seb montauban" userId="77a5d6b001563f4f" providerId="LiveId" clId="{2ED73AFA-CF94-46C3-B94D-47B4E22B33E0}" dt="2022-12-05T08:13:44.617" v="19" actId="2696"/>
        <pc:sldMkLst>
          <pc:docMk/>
          <pc:sldMk cId="2366091914" sldId="391"/>
        </pc:sldMkLst>
      </pc:sldChg>
      <pc:sldChg chg="del">
        <pc:chgData name="seb montauban" userId="77a5d6b001563f4f" providerId="LiveId" clId="{2ED73AFA-CF94-46C3-B94D-47B4E22B33E0}" dt="2022-12-05T08:13:44.617" v="19" actId="2696"/>
        <pc:sldMkLst>
          <pc:docMk/>
          <pc:sldMk cId="3758612964" sldId="392"/>
        </pc:sldMkLst>
      </pc:sldChg>
      <pc:sldChg chg="modSp mod">
        <pc:chgData name="seb montauban" userId="77a5d6b001563f4f" providerId="LiveId" clId="{2ED73AFA-CF94-46C3-B94D-47B4E22B33E0}" dt="2022-12-05T09:59:57.324" v="37" actId="20577"/>
        <pc:sldMkLst>
          <pc:docMk/>
          <pc:sldMk cId="3593161060" sldId="398"/>
        </pc:sldMkLst>
        <pc:spChg chg="mod">
          <ac:chgData name="seb montauban" userId="77a5d6b001563f4f" providerId="LiveId" clId="{2ED73AFA-CF94-46C3-B94D-47B4E22B33E0}" dt="2022-12-05T09:59:57.324" v="37" actId="20577"/>
          <ac:spMkLst>
            <pc:docMk/>
            <pc:sldMk cId="3593161060" sldId="398"/>
            <ac:spMk id="25" creationId="{47FA2C85-261D-4B07-BF0D-24DE585DDD64}"/>
          </ac:spMkLst>
        </pc:spChg>
      </pc:sldChg>
      <pc:sldChg chg="modSp mod">
        <pc:chgData name="seb montauban" userId="77a5d6b001563f4f" providerId="LiveId" clId="{2ED73AFA-CF94-46C3-B94D-47B4E22B33E0}" dt="2022-12-05T09:14:03.425" v="25" actId="1076"/>
        <pc:sldMkLst>
          <pc:docMk/>
          <pc:sldMk cId="2356366085" sldId="403"/>
        </pc:sldMkLst>
        <pc:spChg chg="mod">
          <ac:chgData name="seb montauban" userId="77a5d6b001563f4f" providerId="LiveId" clId="{2ED73AFA-CF94-46C3-B94D-47B4E22B33E0}" dt="2022-12-05T09:14:03.425" v="25" actId="1076"/>
          <ac:spMkLst>
            <pc:docMk/>
            <pc:sldMk cId="2356366085" sldId="403"/>
            <ac:spMk id="9" creationId="{8CF021BF-18D4-4B52-B1FD-76414DE9EFF4}"/>
          </ac:spMkLst>
        </pc:spChg>
      </pc:sldChg>
      <pc:sldChg chg="modSp mod">
        <pc:chgData name="seb montauban" userId="77a5d6b001563f4f" providerId="LiveId" clId="{2ED73AFA-CF94-46C3-B94D-47B4E22B33E0}" dt="2022-12-05T13:59:40.570" v="96" actId="20577"/>
        <pc:sldMkLst>
          <pc:docMk/>
          <pc:sldMk cId="1935577554" sldId="409"/>
        </pc:sldMkLst>
        <pc:spChg chg="mod">
          <ac:chgData name="seb montauban" userId="77a5d6b001563f4f" providerId="LiveId" clId="{2ED73AFA-CF94-46C3-B94D-47B4E22B33E0}" dt="2022-12-05T13:59:40.570" v="96" actId="20577"/>
          <ac:spMkLst>
            <pc:docMk/>
            <pc:sldMk cId="1935577554" sldId="409"/>
            <ac:spMk id="17" creationId="{6315110E-A64B-4208-A9C3-F5F26677753E}"/>
          </ac:spMkLst>
        </pc:spChg>
      </pc:sldChg>
      <pc:sldChg chg="modSp mod">
        <pc:chgData name="seb montauban" userId="77a5d6b001563f4f" providerId="LiveId" clId="{2ED73AFA-CF94-46C3-B94D-47B4E22B33E0}" dt="2022-12-05T13:59:37.957" v="94" actId="20577"/>
        <pc:sldMkLst>
          <pc:docMk/>
          <pc:sldMk cId="1383090228" sldId="411"/>
        </pc:sldMkLst>
        <pc:spChg chg="mod">
          <ac:chgData name="seb montauban" userId="77a5d6b001563f4f" providerId="LiveId" clId="{2ED73AFA-CF94-46C3-B94D-47B4E22B33E0}" dt="2022-12-05T13:59:37.957" v="94" actId="20577"/>
          <ac:spMkLst>
            <pc:docMk/>
            <pc:sldMk cId="1383090228" sldId="411"/>
            <ac:spMk id="3" creationId="{B4D04ECF-53CF-4A8D-8A93-05F9C00CD4BE}"/>
          </ac:spMkLst>
        </pc:spChg>
      </pc:sldChg>
      <pc:sldChg chg="modSp mod">
        <pc:chgData name="seb montauban" userId="77a5d6b001563f4f" providerId="LiveId" clId="{2ED73AFA-CF94-46C3-B94D-47B4E22B33E0}" dt="2022-12-05T12:56:43.644" v="73" actId="20577"/>
        <pc:sldMkLst>
          <pc:docMk/>
          <pc:sldMk cId="3153092303" sldId="416"/>
        </pc:sldMkLst>
        <pc:spChg chg="mod">
          <ac:chgData name="seb montauban" userId="77a5d6b001563f4f" providerId="LiveId" clId="{2ED73AFA-CF94-46C3-B94D-47B4E22B33E0}" dt="2022-12-05T12:56:43.644" v="73" actId="20577"/>
          <ac:spMkLst>
            <pc:docMk/>
            <pc:sldMk cId="3153092303" sldId="416"/>
            <ac:spMk id="9" creationId="{A47FEBBE-58EB-4A07-8CF4-E62022BEA3F1}"/>
          </ac:spMkLst>
        </pc:spChg>
      </pc:sldChg>
      <pc:sldChg chg="modSp mod">
        <pc:chgData name="seb montauban" userId="77a5d6b001563f4f" providerId="LiveId" clId="{2ED73AFA-CF94-46C3-B94D-47B4E22B33E0}" dt="2022-12-05T08:03:08.392" v="4" actId="20577"/>
        <pc:sldMkLst>
          <pc:docMk/>
          <pc:sldMk cId="2675930301" sldId="417"/>
        </pc:sldMkLst>
        <pc:spChg chg="mod">
          <ac:chgData name="seb montauban" userId="77a5d6b001563f4f" providerId="LiveId" clId="{2ED73AFA-CF94-46C3-B94D-47B4E22B33E0}" dt="2022-12-05T08:03:08.392" v="4" actId="20577"/>
          <ac:spMkLst>
            <pc:docMk/>
            <pc:sldMk cId="2675930301" sldId="417"/>
            <ac:spMk id="9" creationId="{A47FEBBE-58EB-4A07-8CF4-E62022BEA3F1}"/>
          </ac:spMkLst>
        </pc:spChg>
      </pc:sldChg>
      <pc:sldChg chg="modSp mod">
        <pc:chgData name="seb montauban" userId="77a5d6b001563f4f" providerId="LiveId" clId="{2ED73AFA-CF94-46C3-B94D-47B4E22B33E0}" dt="2022-12-05T08:03:17.504" v="9" actId="20577"/>
        <pc:sldMkLst>
          <pc:docMk/>
          <pc:sldMk cId="937721154" sldId="419"/>
        </pc:sldMkLst>
        <pc:spChg chg="mod">
          <ac:chgData name="seb montauban" userId="77a5d6b001563f4f" providerId="LiveId" clId="{2ED73AFA-CF94-46C3-B94D-47B4E22B33E0}" dt="2022-12-05T08:03:17.504" v="9" actId="20577"/>
          <ac:spMkLst>
            <pc:docMk/>
            <pc:sldMk cId="937721154" sldId="419"/>
            <ac:spMk id="12" creationId="{FE86B29D-D8D8-42D5-8EE4-38B7C2D47452}"/>
          </ac:spMkLst>
        </pc:spChg>
      </pc:sldChg>
      <pc:sldChg chg="modSp mod">
        <pc:chgData name="seb montauban" userId="77a5d6b001563f4f" providerId="LiveId" clId="{2ED73AFA-CF94-46C3-B94D-47B4E22B33E0}" dt="2022-12-05T08:03:52.617" v="18" actId="20577"/>
        <pc:sldMkLst>
          <pc:docMk/>
          <pc:sldMk cId="270515563" sldId="428"/>
        </pc:sldMkLst>
        <pc:spChg chg="mod">
          <ac:chgData name="seb montauban" userId="77a5d6b001563f4f" providerId="LiveId" clId="{2ED73AFA-CF94-46C3-B94D-47B4E22B33E0}" dt="2022-12-05T08:03:52.617" v="18" actId="20577"/>
          <ac:spMkLst>
            <pc:docMk/>
            <pc:sldMk cId="270515563" sldId="428"/>
            <ac:spMk id="11" creationId="{4BAAFBED-3B69-41AB-BB50-1947E90B3053}"/>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2F9278F-9EBE-4712-AB85-1A4E72227909}"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2442590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2F9278F-9EBE-4712-AB85-1A4E72227909}" type="datetimeFigureOut">
              <a:rPr lang="en-US" smtClean="0"/>
              <a:t>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29540734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2F9278F-9EBE-4712-AB85-1A4E72227909}"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3768464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2F9278F-9EBE-4712-AB85-1A4E72227909}"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3526373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22F9278F-9EBE-4712-AB85-1A4E72227909}" type="datetimeFigureOut">
              <a:rPr lang="en-US" smtClean="0"/>
              <a:t>12/5/2022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5DEEB0-0D57-4C46-9A3A-CA2E40FA33D3}" type="slidenum">
              <a:rPr lang="en-US" smtClean="0"/>
              <a:t>‹N°›</a:t>
            </a:fld>
            <a:endParaRPr lang="en-US"/>
          </a:p>
        </p:txBody>
      </p:sp>
      <p:sp>
        <p:nvSpPr>
          <p:cNvPr id="7" name="Picture Placeholder 6"/>
          <p:cNvSpPr>
            <a:spLocks noGrp="1"/>
          </p:cNvSpPr>
          <p:nvPr>
            <p:ph type="pic" sz="quarter" idx="13" hasCustomPrompt="1"/>
          </p:nvPr>
        </p:nvSpPr>
        <p:spPr>
          <a:xfrm>
            <a:off x="0" y="0"/>
            <a:ext cx="12192000" cy="6858000"/>
          </a:xfrm>
        </p:spPr>
        <p:txBody>
          <a:bodyPr anchor="ctr"/>
          <a:lstStyle>
            <a:lvl1pPr marL="0" indent="0" algn="ctr">
              <a:buNone/>
              <a:defRPr/>
            </a:lvl1pPr>
          </a:lstStyle>
          <a:p>
            <a:r>
              <a:rPr lang="en-US" dirty="0"/>
              <a:t>BACKGROUND IMAGE</a:t>
            </a:r>
          </a:p>
        </p:txBody>
      </p:sp>
    </p:spTree>
    <p:extLst>
      <p:ext uri="{BB962C8B-B14F-4D97-AF65-F5344CB8AC3E}">
        <p14:creationId xmlns:p14="http://schemas.microsoft.com/office/powerpoint/2010/main" val="93741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2F9278F-9EBE-4712-AB85-1A4E72227909}"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490052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2F9278F-9EBE-4712-AB85-1A4E72227909}"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1325221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2F9278F-9EBE-4712-AB85-1A4E72227909}" type="datetimeFigureOut">
              <a:rPr lang="en-US" smtClean="0"/>
              <a:t>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420684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2F9278F-9EBE-4712-AB85-1A4E72227909}" type="datetimeFigureOut">
              <a:rPr lang="en-US" smtClean="0"/>
              <a:t>12/5/2022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2423182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2F9278F-9EBE-4712-AB85-1A4E72227909}" type="datetimeFigureOut">
              <a:rPr lang="en-US" smtClean="0"/>
              <a:t>12/5/2022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2780568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F9278F-9EBE-4712-AB85-1A4E72227909}" type="datetimeFigureOut">
              <a:rPr lang="en-US" smtClean="0"/>
              <a:t>12/5/2022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1225853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2F9278F-9EBE-4712-AB85-1A4E72227909}" type="datetimeFigureOut">
              <a:rPr lang="en-US" smtClean="0"/>
              <a:t>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5DEEB0-0D57-4C46-9A3A-CA2E40FA33D3}" type="slidenum">
              <a:rPr lang="en-US" smtClean="0"/>
              <a:t>‹N°›</a:t>
            </a:fld>
            <a:endParaRPr lang="en-US"/>
          </a:p>
        </p:txBody>
      </p:sp>
    </p:spTree>
    <p:extLst>
      <p:ext uri="{BB962C8B-B14F-4D97-AF65-F5344CB8AC3E}">
        <p14:creationId xmlns:p14="http://schemas.microsoft.com/office/powerpoint/2010/main" val="2836727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F9278F-9EBE-4712-AB85-1A4E72227909}" type="datetimeFigureOut">
              <a:rPr lang="en-US" smtClean="0"/>
              <a:t>12/5/2022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5DEEB0-0D57-4C46-9A3A-CA2E40FA33D3}" type="slidenum">
              <a:rPr lang="en-US" smtClean="0"/>
              <a:t>‹N°›</a:t>
            </a:fld>
            <a:endParaRPr lang="en-US"/>
          </a:p>
        </p:txBody>
      </p:sp>
    </p:spTree>
    <p:extLst>
      <p:ext uri="{BB962C8B-B14F-4D97-AF65-F5344CB8AC3E}">
        <p14:creationId xmlns:p14="http://schemas.microsoft.com/office/powerpoint/2010/main" val="122944225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hyperlink" Target="https://fr.wikipedia.org/wiki/Serveur_d%27applications" TargetMode="External"/><Relationship Id="rId2" Type="http://schemas.openxmlformats.org/officeDocument/2006/relationships/hyperlink" Target="https://fr.wikipedia.org/wiki/Java_(langage)" TargetMode="External"/><Relationship Id="rId1" Type="http://schemas.openxmlformats.org/officeDocument/2006/relationships/slideLayout" Target="../slideLayouts/slideLayout8.xml"/><Relationship Id="rId4" Type="http://schemas.openxmlformats.org/officeDocument/2006/relationships/hyperlink" Target="https://fr.wikipedia.org/wiki/Transaction_informatique"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38EA3D9-3870-432D-BE0D-A300D7B38E12}"/>
              </a:ext>
            </a:extLst>
          </p:cNvPr>
          <p:cNvSpPr/>
          <p:nvPr/>
        </p:nvSpPr>
        <p:spPr>
          <a:xfrm>
            <a:off x="3745832" y="896417"/>
            <a:ext cx="8446168" cy="5066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itle Text"/>
          <p:cNvSpPr>
            <a:spLocks noChangeArrowheads="1"/>
          </p:cNvSpPr>
          <p:nvPr/>
        </p:nvSpPr>
        <p:spPr bwMode="auto">
          <a:xfrm>
            <a:off x="3817135" y="1747814"/>
            <a:ext cx="5907905" cy="147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gn="ctr">
              <a:lnSpc>
                <a:spcPts val="11500"/>
              </a:lnSpc>
            </a:pPr>
            <a:r>
              <a:rPr lang="en-US" altLang="en-US" sz="12000" b="1" spc="400" dirty="0">
                <a:solidFill>
                  <a:schemeClr val="bg1"/>
                </a:solidFill>
                <a:latin typeface="+mn-lt"/>
              </a:rPr>
              <a:t>JAVA</a:t>
            </a:r>
            <a:endParaRPr lang="en-US" altLang="en-US" sz="12000" dirty="0">
              <a:solidFill>
                <a:schemeClr val="bg1"/>
              </a:solidFill>
              <a:latin typeface="+mn-lt"/>
            </a:endParaRPr>
          </a:p>
        </p:txBody>
      </p:sp>
      <p:sp>
        <p:nvSpPr>
          <p:cNvPr id="13" name="Title Text">
            <a:extLst>
              <a:ext uri="{FF2B5EF4-FFF2-40B4-BE49-F238E27FC236}">
                <a16:creationId xmlns:a16="http://schemas.microsoft.com/office/drawing/2014/main" id="{32E9E20D-D520-4C42-8D43-61A4DEB2B3E6}"/>
              </a:ext>
            </a:extLst>
          </p:cNvPr>
          <p:cNvSpPr>
            <a:spLocks noChangeArrowheads="1"/>
          </p:cNvSpPr>
          <p:nvPr/>
        </p:nvSpPr>
        <p:spPr bwMode="auto">
          <a:xfrm>
            <a:off x="4578532" y="3400947"/>
            <a:ext cx="6302828" cy="538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3500" b="1" spc="700" dirty="0">
                <a:solidFill>
                  <a:schemeClr val="accent2">
                    <a:lumMod val="75000"/>
                  </a:schemeClr>
                </a:solidFill>
                <a:latin typeface="+mn-lt"/>
              </a:rPr>
              <a:t>Formation EPITA</a:t>
            </a:r>
          </a:p>
        </p:txBody>
      </p:sp>
      <p:sp>
        <p:nvSpPr>
          <p:cNvPr id="14" name="Title Text">
            <a:extLst>
              <a:ext uri="{FF2B5EF4-FFF2-40B4-BE49-F238E27FC236}">
                <a16:creationId xmlns:a16="http://schemas.microsoft.com/office/drawing/2014/main" id="{094646B9-C0C8-41FD-9594-3B3E7F0CFEFA}"/>
              </a:ext>
            </a:extLst>
          </p:cNvPr>
          <p:cNvSpPr>
            <a:spLocks noChangeArrowheads="1"/>
          </p:cNvSpPr>
          <p:nvPr/>
        </p:nvSpPr>
        <p:spPr bwMode="auto">
          <a:xfrm rot="5400000">
            <a:off x="9876351" y="3809014"/>
            <a:ext cx="357282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nSpc>
                <a:spcPts val="1800"/>
              </a:lnSpc>
            </a:pPr>
            <a:r>
              <a:rPr lang="en-US" altLang="en-US" sz="1500" spc="500" dirty="0">
                <a:solidFill>
                  <a:schemeClr val="bg1"/>
                </a:solidFill>
                <a:latin typeface="+mn-lt"/>
              </a:rPr>
              <a:t>PHILIPPOT SEBASTIEN</a:t>
            </a:r>
          </a:p>
          <a:p>
            <a:pPr lvl="0">
              <a:lnSpc>
                <a:spcPts val="1800"/>
              </a:lnSpc>
            </a:pPr>
            <a:endParaRPr lang="en-US" altLang="en-US" sz="1500" spc="500" dirty="0">
              <a:solidFill>
                <a:schemeClr val="bg1"/>
              </a:solidFill>
              <a:latin typeface="+mn-lt"/>
            </a:endParaRPr>
          </a:p>
        </p:txBody>
      </p:sp>
      <p:sp>
        <p:nvSpPr>
          <p:cNvPr id="10" name="Rectangle 9">
            <a:extLst>
              <a:ext uri="{FF2B5EF4-FFF2-40B4-BE49-F238E27FC236}">
                <a16:creationId xmlns:a16="http://schemas.microsoft.com/office/drawing/2014/main" id="{5CE79767-C0E3-4876-87F1-24B3B85C6FC5}"/>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8E1D872-7B4F-4A4F-A328-0A170943A14E}"/>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Java.Oracle.logo">
            <a:extLst>
              <a:ext uri="{FF2B5EF4-FFF2-40B4-BE49-F238E27FC236}">
                <a16:creationId xmlns:a16="http://schemas.microsoft.com/office/drawing/2014/main" id="{915CBD88-D4CC-442C-8950-DA802CDFB4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2875" y="2742788"/>
            <a:ext cx="2782389" cy="1854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6208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4" fill="hold" grpId="0" nodeType="withEffect">
                                  <p:stCondLst>
                                    <p:cond delay="300"/>
                                  </p:stCondLst>
                                  <p:childTnLst>
                                    <p:set>
                                      <p:cBhvr>
                                        <p:cTn id="6" dur="1" fill="hold">
                                          <p:stCondLst>
                                            <p:cond delay="0"/>
                                          </p:stCondLst>
                                        </p:cTn>
                                        <p:tgtEl>
                                          <p:spTgt spid="11"/>
                                        </p:tgtEl>
                                        <p:attrNameLst>
                                          <p:attrName>style.visibility</p:attrName>
                                        </p:attrNameLst>
                                      </p:cBhvr>
                                      <p:to>
                                        <p:strVal val="visible"/>
                                      </p:to>
                                    </p:set>
                                    <p:anim calcmode="lin" valueType="num">
                                      <p:cBhvr>
                                        <p:cTn id="7" dur="400" fill="hold"/>
                                        <p:tgtEl>
                                          <p:spTgt spid="11"/>
                                        </p:tgtEl>
                                        <p:attrNameLst>
                                          <p:attrName>ppt_x</p:attrName>
                                        </p:attrNameLst>
                                      </p:cBhvr>
                                      <p:tavLst>
                                        <p:tav tm="0">
                                          <p:val>
                                            <p:strVal val="#ppt_x"/>
                                          </p:val>
                                        </p:tav>
                                        <p:tav tm="100000">
                                          <p:val>
                                            <p:strVal val="#ppt_x"/>
                                          </p:val>
                                        </p:tav>
                                      </p:tavLst>
                                    </p:anim>
                                    <p:anim calcmode="lin" valueType="num">
                                      <p:cBhvr>
                                        <p:cTn id="8" dur="400" fill="hold"/>
                                        <p:tgtEl>
                                          <p:spTgt spid="11"/>
                                        </p:tgtEl>
                                        <p:attrNameLst>
                                          <p:attrName>ppt_y</p:attrName>
                                        </p:attrNameLst>
                                      </p:cBhvr>
                                      <p:tavLst>
                                        <p:tav tm="0">
                                          <p:val>
                                            <p:strVal val="#ppt_y+#ppt_h/2"/>
                                          </p:val>
                                        </p:tav>
                                        <p:tav tm="100000">
                                          <p:val>
                                            <p:strVal val="#ppt_y"/>
                                          </p:val>
                                        </p:tav>
                                      </p:tavLst>
                                    </p:anim>
                                    <p:anim calcmode="lin" valueType="num">
                                      <p:cBhvr>
                                        <p:cTn id="9" dur="400" fill="hold"/>
                                        <p:tgtEl>
                                          <p:spTgt spid="11"/>
                                        </p:tgtEl>
                                        <p:attrNameLst>
                                          <p:attrName>ppt_w</p:attrName>
                                        </p:attrNameLst>
                                      </p:cBhvr>
                                      <p:tavLst>
                                        <p:tav tm="0">
                                          <p:val>
                                            <p:strVal val="#ppt_w"/>
                                          </p:val>
                                        </p:tav>
                                        <p:tav tm="100000">
                                          <p:val>
                                            <p:strVal val="#ppt_w"/>
                                          </p:val>
                                        </p:tav>
                                      </p:tavLst>
                                    </p:anim>
                                    <p:anim calcmode="lin" valueType="num">
                                      <p:cBhvr>
                                        <p:cTn id="10" dur="400" fill="hold"/>
                                        <p:tgtEl>
                                          <p:spTgt spid="11"/>
                                        </p:tgtEl>
                                        <p:attrNameLst>
                                          <p:attrName>ppt_h</p:attrName>
                                        </p:attrNameLst>
                                      </p:cBhvr>
                                      <p:tavLst>
                                        <p:tav tm="0">
                                          <p:val>
                                            <p:fltVal val="0"/>
                                          </p:val>
                                        </p:tav>
                                        <p:tav tm="100000">
                                          <p:val>
                                            <p:strVal val="#ppt_h"/>
                                          </p:val>
                                        </p:tav>
                                      </p:tavLst>
                                    </p:anim>
                                  </p:childTnLst>
                                </p:cTn>
                              </p:par>
                              <p:par>
                                <p:cTn id="11" presetID="17" presetClass="entr" presetSubtype="4" fill="hold" grpId="0" nodeType="withEffect">
                                  <p:stCondLst>
                                    <p:cond delay="700"/>
                                  </p:stCondLst>
                                  <p:childTnLst>
                                    <p:set>
                                      <p:cBhvr>
                                        <p:cTn id="12" dur="1" fill="hold">
                                          <p:stCondLst>
                                            <p:cond delay="0"/>
                                          </p:stCondLst>
                                        </p:cTn>
                                        <p:tgtEl>
                                          <p:spTgt spid="4"/>
                                        </p:tgtEl>
                                        <p:attrNameLst>
                                          <p:attrName>style.visibility</p:attrName>
                                        </p:attrNameLst>
                                      </p:cBhvr>
                                      <p:to>
                                        <p:strVal val="visible"/>
                                      </p:to>
                                    </p:set>
                                    <p:anim calcmode="lin" valueType="num">
                                      <p:cBhvr>
                                        <p:cTn id="13" dur="1300" fill="hold"/>
                                        <p:tgtEl>
                                          <p:spTgt spid="4"/>
                                        </p:tgtEl>
                                        <p:attrNameLst>
                                          <p:attrName>ppt_x</p:attrName>
                                        </p:attrNameLst>
                                      </p:cBhvr>
                                      <p:tavLst>
                                        <p:tav tm="0">
                                          <p:val>
                                            <p:strVal val="#ppt_x"/>
                                          </p:val>
                                        </p:tav>
                                        <p:tav tm="100000">
                                          <p:val>
                                            <p:strVal val="#ppt_x"/>
                                          </p:val>
                                        </p:tav>
                                      </p:tavLst>
                                    </p:anim>
                                    <p:anim calcmode="lin" valueType="num">
                                      <p:cBhvr>
                                        <p:cTn id="14" dur="1300" fill="hold"/>
                                        <p:tgtEl>
                                          <p:spTgt spid="4"/>
                                        </p:tgtEl>
                                        <p:attrNameLst>
                                          <p:attrName>ppt_y</p:attrName>
                                        </p:attrNameLst>
                                      </p:cBhvr>
                                      <p:tavLst>
                                        <p:tav tm="0">
                                          <p:val>
                                            <p:strVal val="#ppt_y+#ppt_h/2"/>
                                          </p:val>
                                        </p:tav>
                                        <p:tav tm="100000">
                                          <p:val>
                                            <p:strVal val="#ppt_y"/>
                                          </p:val>
                                        </p:tav>
                                      </p:tavLst>
                                    </p:anim>
                                    <p:anim calcmode="lin" valueType="num">
                                      <p:cBhvr>
                                        <p:cTn id="15" dur="1300" fill="hold"/>
                                        <p:tgtEl>
                                          <p:spTgt spid="4"/>
                                        </p:tgtEl>
                                        <p:attrNameLst>
                                          <p:attrName>ppt_w</p:attrName>
                                        </p:attrNameLst>
                                      </p:cBhvr>
                                      <p:tavLst>
                                        <p:tav tm="0">
                                          <p:val>
                                            <p:strVal val="#ppt_w"/>
                                          </p:val>
                                        </p:tav>
                                        <p:tav tm="100000">
                                          <p:val>
                                            <p:strVal val="#ppt_w"/>
                                          </p:val>
                                        </p:tav>
                                      </p:tavLst>
                                    </p:anim>
                                    <p:anim calcmode="lin" valueType="num">
                                      <p:cBhvr>
                                        <p:cTn id="16" dur="1300" fill="hold"/>
                                        <p:tgtEl>
                                          <p:spTgt spid="4"/>
                                        </p:tgtEl>
                                        <p:attrNameLst>
                                          <p:attrName>ppt_h</p:attrName>
                                        </p:attrNameLst>
                                      </p:cBhvr>
                                      <p:tavLst>
                                        <p:tav tm="0">
                                          <p:val>
                                            <p:fltVal val="0"/>
                                          </p:val>
                                        </p:tav>
                                        <p:tav tm="100000">
                                          <p:val>
                                            <p:strVal val="#ppt_h"/>
                                          </p:val>
                                        </p:tav>
                                      </p:tavLst>
                                    </p:anim>
                                  </p:childTnLst>
                                </p:cTn>
                              </p:par>
                              <p:par>
                                <p:cTn id="17" presetID="17" presetClass="entr" presetSubtype="2" fill="hold" grpId="0" nodeType="withEffect">
                                  <p:stCondLst>
                                    <p:cond delay="2000"/>
                                  </p:stCondLst>
                                  <p:childTnLst>
                                    <p:set>
                                      <p:cBhvr>
                                        <p:cTn id="18" dur="1" fill="hold">
                                          <p:stCondLst>
                                            <p:cond delay="0"/>
                                          </p:stCondLst>
                                        </p:cTn>
                                        <p:tgtEl>
                                          <p:spTgt spid="10"/>
                                        </p:tgtEl>
                                        <p:attrNameLst>
                                          <p:attrName>style.visibility</p:attrName>
                                        </p:attrNameLst>
                                      </p:cBhvr>
                                      <p:to>
                                        <p:strVal val="visible"/>
                                      </p:to>
                                    </p:set>
                                    <p:anim calcmode="lin" valueType="num">
                                      <p:cBhvr>
                                        <p:cTn id="19" dur="800" fill="hold"/>
                                        <p:tgtEl>
                                          <p:spTgt spid="10"/>
                                        </p:tgtEl>
                                        <p:attrNameLst>
                                          <p:attrName>ppt_x</p:attrName>
                                        </p:attrNameLst>
                                      </p:cBhvr>
                                      <p:tavLst>
                                        <p:tav tm="0">
                                          <p:val>
                                            <p:strVal val="#ppt_x+#ppt_w/2"/>
                                          </p:val>
                                        </p:tav>
                                        <p:tav tm="100000">
                                          <p:val>
                                            <p:strVal val="#ppt_x"/>
                                          </p:val>
                                        </p:tav>
                                      </p:tavLst>
                                    </p:anim>
                                    <p:anim calcmode="lin" valueType="num">
                                      <p:cBhvr>
                                        <p:cTn id="20" dur="800" fill="hold"/>
                                        <p:tgtEl>
                                          <p:spTgt spid="10"/>
                                        </p:tgtEl>
                                        <p:attrNameLst>
                                          <p:attrName>ppt_y</p:attrName>
                                        </p:attrNameLst>
                                      </p:cBhvr>
                                      <p:tavLst>
                                        <p:tav tm="0">
                                          <p:val>
                                            <p:strVal val="#ppt_y"/>
                                          </p:val>
                                        </p:tav>
                                        <p:tav tm="100000">
                                          <p:val>
                                            <p:strVal val="#ppt_y"/>
                                          </p:val>
                                        </p:tav>
                                      </p:tavLst>
                                    </p:anim>
                                    <p:anim calcmode="lin" valueType="num">
                                      <p:cBhvr>
                                        <p:cTn id="21" dur="800" fill="hold"/>
                                        <p:tgtEl>
                                          <p:spTgt spid="10"/>
                                        </p:tgtEl>
                                        <p:attrNameLst>
                                          <p:attrName>ppt_w</p:attrName>
                                        </p:attrNameLst>
                                      </p:cBhvr>
                                      <p:tavLst>
                                        <p:tav tm="0">
                                          <p:val>
                                            <p:fltVal val="0"/>
                                          </p:val>
                                        </p:tav>
                                        <p:tav tm="100000">
                                          <p:val>
                                            <p:strVal val="#ppt_w"/>
                                          </p:val>
                                        </p:tav>
                                      </p:tavLst>
                                    </p:anim>
                                    <p:anim calcmode="lin" valueType="num">
                                      <p:cBhvr>
                                        <p:cTn id="22" dur="800" fill="hold"/>
                                        <p:tgtEl>
                                          <p:spTgt spid="10"/>
                                        </p:tgtEl>
                                        <p:attrNameLst>
                                          <p:attrName>ppt_h</p:attrName>
                                        </p:attrNameLst>
                                      </p:cBhvr>
                                      <p:tavLst>
                                        <p:tav tm="0">
                                          <p:val>
                                            <p:strVal val="#ppt_h"/>
                                          </p:val>
                                        </p:tav>
                                        <p:tav tm="100000">
                                          <p:val>
                                            <p:strVal val="#ppt_h"/>
                                          </p:val>
                                        </p:tav>
                                      </p:tavLst>
                                    </p:anim>
                                  </p:childTnLst>
                                </p:cTn>
                              </p:par>
                              <p:par>
                                <p:cTn id="23" presetID="18" presetClass="entr" presetSubtype="12" fill="hold" grpId="0" nodeType="withEffect">
                                  <p:stCondLst>
                                    <p:cond delay="2200"/>
                                  </p:stCondLst>
                                  <p:childTnLst>
                                    <p:set>
                                      <p:cBhvr>
                                        <p:cTn id="24" dur="1" fill="hold">
                                          <p:stCondLst>
                                            <p:cond delay="0"/>
                                          </p:stCondLst>
                                        </p:cTn>
                                        <p:tgtEl>
                                          <p:spTgt spid="22"/>
                                        </p:tgtEl>
                                        <p:attrNameLst>
                                          <p:attrName>style.visibility</p:attrName>
                                        </p:attrNameLst>
                                      </p:cBhvr>
                                      <p:to>
                                        <p:strVal val="visible"/>
                                      </p:to>
                                    </p:set>
                                    <p:animEffect transition="in" filter="strips(downLeft)">
                                      <p:cBhvr>
                                        <p:cTn id="25" dur="1000"/>
                                        <p:tgtEl>
                                          <p:spTgt spid="22"/>
                                        </p:tgtEl>
                                      </p:cBhvr>
                                    </p:animEffect>
                                  </p:childTnLst>
                                </p:cTn>
                              </p:par>
                              <p:par>
                                <p:cTn id="26" presetID="47" presetClass="entr" presetSubtype="0" fill="hold" grpId="0" nodeType="withEffect">
                                  <p:stCondLst>
                                    <p:cond delay="260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1000"/>
                                        <p:tgtEl>
                                          <p:spTgt spid="13"/>
                                        </p:tgtEl>
                                      </p:cBhvr>
                                    </p:animEffect>
                                    <p:anim calcmode="lin" valueType="num">
                                      <p:cBhvr>
                                        <p:cTn id="29" dur="1000" fill="hold"/>
                                        <p:tgtEl>
                                          <p:spTgt spid="13"/>
                                        </p:tgtEl>
                                        <p:attrNameLst>
                                          <p:attrName>ppt_x</p:attrName>
                                        </p:attrNameLst>
                                      </p:cBhvr>
                                      <p:tavLst>
                                        <p:tav tm="0">
                                          <p:val>
                                            <p:strVal val="#ppt_x"/>
                                          </p:val>
                                        </p:tav>
                                        <p:tav tm="100000">
                                          <p:val>
                                            <p:strVal val="#ppt_x"/>
                                          </p:val>
                                        </p:tav>
                                      </p:tavLst>
                                    </p:anim>
                                    <p:anim calcmode="lin" valueType="num">
                                      <p:cBhvr>
                                        <p:cTn id="30" dur="1000" fill="hold"/>
                                        <p:tgtEl>
                                          <p:spTgt spid="13"/>
                                        </p:tgtEl>
                                        <p:attrNameLst>
                                          <p:attrName>ppt_y</p:attrName>
                                        </p:attrNameLst>
                                      </p:cBhvr>
                                      <p:tavLst>
                                        <p:tav tm="0">
                                          <p:val>
                                            <p:strVal val="#ppt_y-.1"/>
                                          </p:val>
                                        </p:tav>
                                        <p:tav tm="100000">
                                          <p:val>
                                            <p:strVal val="#ppt_y"/>
                                          </p:val>
                                        </p:tav>
                                      </p:tavLst>
                                    </p:anim>
                                  </p:childTnLst>
                                </p:cTn>
                              </p:par>
                              <p:par>
                                <p:cTn id="31" presetID="10" presetClass="entr" presetSubtype="0" fill="hold" grpId="0" nodeType="withEffect">
                                  <p:stCondLst>
                                    <p:cond delay="350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2" grpId="0"/>
      <p:bldP spid="13" grpId="0"/>
      <p:bldP spid="14" grpId="0"/>
      <p:bldP spid="10" grpId="0" animBg="1"/>
      <p:bldP spid="1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Présentation JAVA</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Text">
            <a:extLst>
              <a:ext uri="{FF2B5EF4-FFF2-40B4-BE49-F238E27FC236}">
                <a16:creationId xmlns:a16="http://schemas.microsoft.com/office/drawing/2014/main" id="{091050F4-31A8-4088-A928-9DFBB19AFB1F}"/>
              </a:ext>
            </a:extLst>
          </p:cNvPr>
          <p:cNvSpPr>
            <a:spLocks noChangeArrowheads="1"/>
          </p:cNvSpPr>
          <p:nvPr/>
        </p:nvSpPr>
        <p:spPr bwMode="auto">
          <a:xfrm>
            <a:off x="597303" y="228701"/>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Nom de domaine</a:t>
            </a:r>
            <a:endParaRPr lang="en-US" altLang="en-US" sz="2800" b="1" spc="600" dirty="0">
              <a:solidFill>
                <a:schemeClr val="accent1"/>
              </a:solidFill>
            </a:endParaRPr>
          </a:p>
        </p:txBody>
      </p:sp>
      <p:sp>
        <p:nvSpPr>
          <p:cNvPr id="13" name="ZoneTexte 12">
            <a:extLst>
              <a:ext uri="{FF2B5EF4-FFF2-40B4-BE49-F238E27FC236}">
                <a16:creationId xmlns:a16="http://schemas.microsoft.com/office/drawing/2014/main" id="{B904E069-D43E-48A2-80D6-A5EAA7733657}"/>
              </a:ext>
            </a:extLst>
          </p:cNvPr>
          <p:cNvSpPr txBox="1"/>
          <p:nvPr/>
        </p:nvSpPr>
        <p:spPr>
          <a:xfrm>
            <a:off x="2979939" y="1619254"/>
            <a:ext cx="7048500" cy="646331"/>
          </a:xfrm>
          <a:prstGeom prst="rect">
            <a:avLst/>
          </a:prstGeom>
          <a:noFill/>
        </p:spPr>
        <p:txBody>
          <a:bodyPr wrap="square" rtlCol="0">
            <a:spAutoFit/>
          </a:bodyPr>
          <a:lstStyle/>
          <a:p>
            <a:r>
              <a:rPr lang="fr-FR" sz="3600" dirty="0"/>
              <a:t>http://www.example.com</a:t>
            </a:r>
          </a:p>
        </p:txBody>
      </p:sp>
      <p:cxnSp>
        <p:nvCxnSpPr>
          <p:cNvPr id="16" name="Connecteur droit 15">
            <a:extLst>
              <a:ext uri="{FF2B5EF4-FFF2-40B4-BE49-F238E27FC236}">
                <a16:creationId xmlns:a16="http://schemas.microsoft.com/office/drawing/2014/main" id="{EAC0CA0A-6156-4207-8048-A679D4E2309B}"/>
              </a:ext>
            </a:extLst>
          </p:cNvPr>
          <p:cNvCxnSpPr/>
          <p:nvPr/>
        </p:nvCxnSpPr>
        <p:spPr>
          <a:xfrm>
            <a:off x="2995612" y="2247016"/>
            <a:ext cx="82867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A897B71A-B733-4C7E-93FA-6F082719DDF1}"/>
              </a:ext>
            </a:extLst>
          </p:cNvPr>
          <p:cNvCxnSpPr/>
          <p:nvPr/>
        </p:nvCxnSpPr>
        <p:spPr>
          <a:xfrm>
            <a:off x="4299812" y="2259881"/>
            <a:ext cx="82867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Connecteur droit 20">
            <a:extLst>
              <a:ext uri="{FF2B5EF4-FFF2-40B4-BE49-F238E27FC236}">
                <a16:creationId xmlns:a16="http://schemas.microsoft.com/office/drawing/2014/main" id="{B5BF9C58-5DE9-4995-84D9-3CF673696BAD}"/>
              </a:ext>
            </a:extLst>
          </p:cNvPr>
          <p:cNvCxnSpPr>
            <a:cxnSpLocks/>
          </p:cNvCxnSpPr>
          <p:nvPr/>
        </p:nvCxnSpPr>
        <p:spPr>
          <a:xfrm>
            <a:off x="5385662" y="2244171"/>
            <a:ext cx="2583386"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22" name="ZoneTexte 21">
            <a:extLst>
              <a:ext uri="{FF2B5EF4-FFF2-40B4-BE49-F238E27FC236}">
                <a16:creationId xmlns:a16="http://schemas.microsoft.com/office/drawing/2014/main" id="{1938E96D-A1C2-4601-BED1-0C3E0894CD8B}"/>
              </a:ext>
            </a:extLst>
          </p:cNvPr>
          <p:cNvSpPr txBox="1"/>
          <p:nvPr/>
        </p:nvSpPr>
        <p:spPr>
          <a:xfrm>
            <a:off x="1568248" y="2397738"/>
            <a:ext cx="3362325" cy="369332"/>
          </a:xfrm>
          <a:prstGeom prst="rect">
            <a:avLst/>
          </a:prstGeom>
          <a:noFill/>
        </p:spPr>
        <p:txBody>
          <a:bodyPr wrap="square" rtlCol="0">
            <a:spAutoFit/>
          </a:bodyPr>
          <a:lstStyle/>
          <a:p>
            <a:r>
              <a:rPr lang="fr-FR">
                <a:solidFill>
                  <a:srgbClr val="00B050"/>
                </a:solidFill>
              </a:rPr>
              <a:t>Protocole de communication</a:t>
            </a:r>
          </a:p>
        </p:txBody>
      </p:sp>
      <p:sp>
        <p:nvSpPr>
          <p:cNvPr id="23" name="ZoneTexte 22">
            <a:extLst>
              <a:ext uri="{FF2B5EF4-FFF2-40B4-BE49-F238E27FC236}">
                <a16:creationId xmlns:a16="http://schemas.microsoft.com/office/drawing/2014/main" id="{408F275F-99A6-43AD-A948-302D99F780EC}"/>
              </a:ext>
            </a:extLst>
          </p:cNvPr>
          <p:cNvSpPr txBox="1"/>
          <p:nvPr/>
        </p:nvSpPr>
        <p:spPr>
          <a:xfrm>
            <a:off x="4063105" y="1265297"/>
            <a:ext cx="3362325" cy="369332"/>
          </a:xfrm>
          <a:prstGeom prst="rect">
            <a:avLst/>
          </a:prstGeom>
          <a:noFill/>
        </p:spPr>
        <p:txBody>
          <a:bodyPr wrap="square" rtlCol="0">
            <a:spAutoFit/>
          </a:bodyPr>
          <a:lstStyle/>
          <a:p>
            <a:r>
              <a:rPr lang="fr-FR">
                <a:solidFill>
                  <a:srgbClr val="FF0000"/>
                </a:solidFill>
              </a:rPr>
              <a:t>Sous domaine</a:t>
            </a:r>
          </a:p>
        </p:txBody>
      </p:sp>
      <p:sp>
        <p:nvSpPr>
          <p:cNvPr id="24" name="ZoneTexte 23">
            <a:extLst>
              <a:ext uri="{FF2B5EF4-FFF2-40B4-BE49-F238E27FC236}">
                <a16:creationId xmlns:a16="http://schemas.microsoft.com/office/drawing/2014/main" id="{719E80ED-A7F9-40E2-A9C3-A5A724DAB109}"/>
              </a:ext>
            </a:extLst>
          </p:cNvPr>
          <p:cNvSpPr txBox="1"/>
          <p:nvPr/>
        </p:nvSpPr>
        <p:spPr>
          <a:xfrm>
            <a:off x="5854498" y="2327351"/>
            <a:ext cx="3362325" cy="369332"/>
          </a:xfrm>
          <a:prstGeom prst="rect">
            <a:avLst/>
          </a:prstGeom>
          <a:noFill/>
        </p:spPr>
        <p:txBody>
          <a:bodyPr wrap="square" rtlCol="0">
            <a:spAutoFit/>
          </a:bodyPr>
          <a:lstStyle/>
          <a:p>
            <a:r>
              <a:rPr lang="fr-FR">
                <a:solidFill>
                  <a:srgbClr val="0070C0"/>
                </a:solidFill>
              </a:rPr>
              <a:t>Nom de domaine</a:t>
            </a:r>
          </a:p>
        </p:txBody>
      </p:sp>
      <p:sp>
        <p:nvSpPr>
          <p:cNvPr id="25" name="ZoneTexte 24">
            <a:extLst>
              <a:ext uri="{FF2B5EF4-FFF2-40B4-BE49-F238E27FC236}">
                <a16:creationId xmlns:a16="http://schemas.microsoft.com/office/drawing/2014/main" id="{47FA2C85-261D-4B07-BF0D-24DE585DDD64}"/>
              </a:ext>
            </a:extLst>
          </p:cNvPr>
          <p:cNvSpPr txBox="1"/>
          <p:nvPr/>
        </p:nvSpPr>
        <p:spPr>
          <a:xfrm>
            <a:off x="1083121" y="3759424"/>
            <a:ext cx="9918254" cy="646331"/>
          </a:xfrm>
          <a:prstGeom prst="rect">
            <a:avLst/>
          </a:prstGeom>
          <a:noFill/>
        </p:spPr>
        <p:txBody>
          <a:bodyPr wrap="square" rtlCol="0">
            <a:spAutoFit/>
          </a:bodyPr>
          <a:lstStyle/>
          <a:p>
            <a:r>
              <a:rPr lang="fr-FR" sz="3600" dirty="0"/>
              <a:t>http://www.example.com/webpages/page.html</a:t>
            </a:r>
          </a:p>
        </p:txBody>
      </p:sp>
      <p:cxnSp>
        <p:nvCxnSpPr>
          <p:cNvPr id="26" name="Connecteur droit 25">
            <a:extLst>
              <a:ext uri="{FF2B5EF4-FFF2-40B4-BE49-F238E27FC236}">
                <a16:creationId xmlns:a16="http://schemas.microsoft.com/office/drawing/2014/main" id="{720FC687-81AC-4A01-A8DF-75119808843B}"/>
              </a:ext>
            </a:extLst>
          </p:cNvPr>
          <p:cNvCxnSpPr/>
          <p:nvPr/>
        </p:nvCxnSpPr>
        <p:spPr>
          <a:xfrm>
            <a:off x="1041931" y="4405755"/>
            <a:ext cx="82867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a16="http://schemas.microsoft.com/office/drawing/2014/main" id="{BFCC267A-B29D-4ACB-8714-02E233206E19}"/>
              </a:ext>
            </a:extLst>
          </p:cNvPr>
          <p:cNvCxnSpPr/>
          <p:nvPr/>
        </p:nvCxnSpPr>
        <p:spPr>
          <a:xfrm>
            <a:off x="2313156" y="4405755"/>
            <a:ext cx="82867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Connecteur droit 27">
            <a:extLst>
              <a:ext uri="{FF2B5EF4-FFF2-40B4-BE49-F238E27FC236}">
                <a16:creationId xmlns:a16="http://schemas.microsoft.com/office/drawing/2014/main" id="{CC694BF4-0C4C-4C65-92E3-AD6D80A2AFC7}"/>
              </a:ext>
            </a:extLst>
          </p:cNvPr>
          <p:cNvCxnSpPr>
            <a:cxnSpLocks/>
          </p:cNvCxnSpPr>
          <p:nvPr/>
        </p:nvCxnSpPr>
        <p:spPr>
          <a:xfrm>
            <a:off x="3422456" y="4405755"/>
            <a:ext cx="2583386"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29" name="ZoneTexte 28">
            <a:extLst>
              <a:ext uri="{FF2B5EF4-FFF2-40B4-BE49-F238E27FC236}">
                <a16:creationId xmlns:a16="http://schemas.microsoft.com/office/drawing/2014/main" id="{CD27398C-2D50-42E9-8549-50C1B06AD722}"/>
              </a:ext>
            </a:extLst>
          </p:cNvPr>
          <p:cNvSpPr txBox="1"/>
          <p:nvPr/>
        </p:nvSpPr>
        <p:spPr>
          <a:xfrm>
            <a:off x="189444" y="4485709"/>
            <a:ext cx="3362325" cy="369332"/>
          </a:xfrm>
          <a:prstGeom prst="rect">
            <a:avLst/>
          </a:prstGeom>
          <a:noFill/>
        </p:spPr>
        <p:txBody>
          <a:bodyPr wrap="square" rtlCol="0">
            <a:spAutoFit/>
          </a:bodyPr>
          <a:lstStyle/>
          <a:p>
            <a:r>
              <a:rPr lang="fr-FR">
                <a:solidFill>
                  <a:srgbClr val="00B050"/>
                </a:solidFill>
              </a:rPr>
              <a:t>Protocole de communication</a:t>
            </a:r>
          </a:p>
        </p:txBody>
      </p:sp>
      <p:sp>
        <p:nvSpPr>
          <p:cNvPr id="30" name="ZoneTexte 29">
            <a:extLst>
              <a:ext uri="{FF2B5EF4-FFF2-40B4-BE49-F238E27FC236}">
                <a16:creationId xmlns:a16="http://schemas.microsoft.com/office/drawing/2014/main" id="{76E55D2E-EAB3-4D58-8655-6F1680D1183B}"/>
              </a:ext>
            </a:extLst>
          </p:cNvPr>
          <p:cNvSpPr txBox="1"/>
          <p:nvPr/>
        </p:nvSpPr>
        <p:spPr>
          <a:xfrm>
            <a:off x="2032893" y="3460479"/>
            <a:ext cx="3362325" cy="369332"/>
          </a:xfrm>
          <a:prstGeom prst="rect">
            <a:avLst/>
          </a:prstGeom>
          <a:noFill/>
        </p:spPr>
        <p:txBody>
          <a:bodyPr wrap="square" rtlCol="0">
            <a:spAutoFit/>
          </a:bodyPr>
          <a:lstStyle/>
          <a:p>
            <a:r>
              <a:rPr lang="fr-FR">
                <a:solidFill>
                  <a:srgbClr val="FF0000"/>
                </a:solidFill>
              </a:rPr>
              <a:t>Sous domaine</a:t>
            </a:r>
          </a:p>
        </p:txBody>
      </p:sp>
      <p:sp>
        <p:nvSpPr>
          <p:cNvPr id="31" name="ZoneTexte 30">
            <a:extLst>
              <a:ext uri="{FF2B5EF4-FFF2-40B4-BE49-F238E27FC236}">
                <a16:creationId xmlns:a16="http://schemas.microsoft.com/office/drawing/2014/main" id="{C5D4F097-B125-4EC3-AB3D-F60AE18BF015}"/>
              </a:ext>
            </a:extLst>
          </p:cNvPr>
          <p:cNvSpPr txBox="1"/>
          <p:nvPr/>
        </p:nvSpPr>
        <p:spPr>
          <a:xfrm>
            <a:off x="3714055" y="4520034"/>
            <a:ext cx="1962845" cy="369326"/>
          </a:xfrm>
          <a:prstGeom prst="rect">
            <a:avLst/>
          </a:prstGeom>
          <a:noFill/>
        </p:spPr>
        <p:txBody>
          <a:bodyPr wrap="square" rtlCol="0">
            <a:spAutoFit/>
          </a:bodyPr>
          <a:lstStyle/>
          <a:p>
            <a:r>
              <a:rPr lang="fr-FR">
                <a:solidFill>
                  <a:srgbClr val="0070C0"/>
                </a:solidFill>
              </a:rPr>
              <a:t>Nom de domaine</a:t>
            </a:r>
          </a:p>
        </p:txBody>
      </p:sp>
      <p:cxnSp>
        <p:nvCxnSpPr>
          <p:cNvPr id="32" name="Connecteur droit 31">
            <a:extLst>
              <a:ext uri="{FF2B5EF4-FFF2-40B4-BE49-F238E27FC236}">
                <a16:creationId xmlns:a16="http://schemas.microsoft.com/office/drawing/2014/main" id="{C31921EC-2934-435C-9900-FEB1BECEF22E}"/>
              </a:ext>
            </a:extLst>
          </p:cNvPr>
          <p:cNvCxnSpPr>
            <a:cxnSpLocks/>
          </p:cNvCxnSpPr>
          <p:nvPr/>
        </p:nvCxnSpPr>
        <p:spPr>
          <a:xfrm>
            <a:off x="6266361" y="4405755"/>
            <a:ext cx="1972764"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33" name="ZoneTexte 32">
            <a:extLst>
              <a:ext uri="{FF2B5EF4-FFF2-40B4-BE49-F238E27FC236}">
                <a16:creationId xmlns:a16="http://schemas.microsoft.com/office/drawing/2014/main" id="{6CB39580-916B-4B5A-8E8F-93E70640CEC2}"/>
              </a:ext>
            </a:extLst>
          </p:cNvPr>
          <p:cNvSpPr txBox="1"/>
          <p:nvPr/>
        </p:nvSpPr>
        <p:spPr>
          <a:xfrm>
            <a:off x="6733283" y="4504019"/>
            <a:ext cx="1038920" cy="369332"/>
          </a:xfrm>
          <a:prstGeom prst="rect">
            <a:avLst/>
          </a:prstGeom>
          <a:noFill/>
        </p:spPr>
        <p:txBody>
          <a:bodyPr wrap="square" rtlCol="0">
            <a:spAutoFit/>
          </a:bodyPr>
          <a:lstStyle/>
          <a:p>
            <a:r>
              <a:rPr lang="fr-FR">
                <a:solidFill>
                  <a:srgbClr val="FFC000"/>
                </a:solidFill>
              </a:rPr>
              <a:t>dossier</a:t>
            </a:r>
          </a:p>
        </p:txBody>
      </p:sp>
      <p:cxnSp>
        <p:nvCxnSpPr>
          <p:cNvPr id="34" name="Connecteur droit 33">
            <a:extLst>
              <a:ext uri="{FF2B5EF4-FFF2-40B4-BE49-F238E27FC236}">
                <a16:creationId xmlns:a16="http://schemas.microsoft.com/office/drawing/2014/main" id="{0D23653B-A7BC-4714-9A51-0F4C5347A604}"/>
              </a:ext>
            </a:extLst>
          </p:cNvPr>
          <p:cNvCxnSpPr>
            <a:cxnSpLocks/>
          </p:cNvCxnSpPr>
          <p:nvPr/>
        </p:nvCxnSpPr>
        <p:spPr>
          <a:xfrm>
            <a:off x="8476161" y="4405755"/>
            <a:ext cx="1972764" cy="0"/>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35" name="ZoneTexte 34">
            <a:extLst>
              <a:ext uri="{FF2B5EF4-FFF2-40B4-BE49-F238E27FC236}">
                <a16:creationId xmlns:a16="http://schemas.microsoft.com/office/drawing/2014/main" id="{3DC1C65A-7BE3-49B8-ACA8-89A7943A11EC}"/>
              </a:ext>
            </a:extLst>
          </p:cNvPr>
          <p:cNvSpPr txBox="1"/>
          <p:nvPr/>
        </p:nvSpPr>
        <p:spPr>
          <a:xfrm>
            <a:off x="8858414" y="4485709"/>
            <a:ext cx="1038920" cy="369332"/>
          </a:xfrm>
          <a:prstGeom prst="rect">
            <a:avLst/>
          </a:prstGeom>
          <a:noFill/>
        </p:spPr>
        <p:txBody>
          <a:bodyPr wrap="square" rtlCol="0">
            <a:spAutoFit/>
          </a:bodyPr>
          <a:lstStyle/>
          <a:p>
            <a:r>
              <a:rPr lang="fr-FR">
                <a:solidFill>
                  <a:srgbClr val="7030A0"/>
                </a:solidFill>
              </a:rPr>
              <a:t>page</a:t>
            </a:r>
          </a:p>
        </p:txBody>
      </p:sp>
    </p:spTree>
    <p:extLst>
      <p:ext uri="{BB962C8B-B14F-4D97-AF65-F5344CB8AC3E}">
        <p14:creationId xmlns:p14="http://schemas.microsoft.com/office/powerpoint/2010/main" val="3593161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Présentation JAVA</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itle Text">
            <a:extLst>
              <a:ext uri="{FF2B5EF4-FFF2-40B4-BE49-F238E27FC236}">
                <a16:creationId xmlns:a16="http://schemas.microsoft.com/office/drawing/2014/main" id="{6C28A90F-A192-431A-B445-4EFFAAC7F0A0}"/>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Hébergement</a:t>
            </a:r>
            <a:endParaRPr lang="en-US" altLang="en-US" sz="2800" b="1" spc="600" dirty="0">
              <a:solidFill>
                <a:schemeClr val="accent1"/>
              </a:solidFill>
            </a:endParaRPr>
          </a:p>
        </p:txBody>
      </p:sp>
      <p:pic>
        <p:nvPicPr>
          <p:cNvPr id="37" name="Picture 2">
            <a:extLst>
              <a:ext uri="{FF2B5EF4-FFF2-40B4-BE49-F238E27FC236}">
                <a16:creationId xmlns:a16="http://schemas.microsoft.com/office/drawing/2014/main" id="{198CC20B-C32F-4345-BE8C-57C27A7A2D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2463" y="1014413"/>
            <a:ext cx="10582275" cy="4638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11591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Présentation JAVA</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itle Text">
            <a:extLst>
              <a:ext uri="{FF2B5EF4-FFF2-40B4-BE49-F238E27FC236}">
                <a16:creationId xmlns:a16="http://schemas.microsoft.com/office/drawing/2014/main" id="{6C28A90F-A192-431A-B445-4EFFAAC7F0A0}"/>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Protocole HTTP</a:t>
            </a:r>
            <a:endParaRPr lang="en-US" altLang="en-US" sz="2800" b="1" spc="600" dirty="0">
              <a:solidFill>
                <a:schemeClr val="accent1"/>
              </a:solidFill>
            </a:endParaRPr>
          </a:p>
        </p:txBody>
      </p:sp>
      <p:sp>
        <p:nvSpPr>
          <p:cNvPr id="2" name="ZoneTexte 1">
            <a:extLst>
              <a:ext uri="{FF2B5EF4-FFF2-40B4-BE49-F238E27FC236}">
                <a16:creationId xmlns:a16="http://schemas.microsoft.com/office/drawing/2014/main" id="{60C5802E-1307-4E4B-A3AD-B4A9BFB15F73}"/>
              </a:ext>
            </a:extLst>
          </p:cNvPr>
          <p:cNvSpPr txBox="1"/>
          <p:nvPr/>
        </p:nvSpPr>
        <p:spPr>
          <a:xfrm>
            <a:off x="1535186" y="1390422"/>
            <a:ext cx="7575258" cy="646331"/>
          </a:xfrm>
          <a:prstGeom prst="rect">
            <a:avLst/>
          </a:prstGeom>
          <a:noFill/>
        </p:spPr>
        <p:txBody>
          <a:bodyPr wrap="square" rtlCol="0">
            <a:spAutoFit/>
          </a:bodyPr>
          <a:lstStyle/>
          <a:p>
            <a:r>
              <a:rPr lang="fr-FR"/>
              <a:t>Il existe plusieurs méthodes qui permettent de faire différentes actions</a:t>
            </a:r>
          </a:p>
          <a:p>
            <a:endParaRPr lang="fr-FR"/>
          </a:p>
        </p:txBody>
      </p:sp>
      <p:sp>
        <p:nvSpPr>
          <p:cNvPr id="9" name="ZoneTexte 8">
            <a:extLst>
              <a:ext uri="{FF2B5EF4-FFF2-40B4-BE49-F238E27FC236}">
                <a16:creationId xmlns:a16="http://schemas.microsoft.com/office/drawing/2014/main" id="{9404E1D9-6B81-409A-B979-72CCF8A02DE1}"/>
              </a:ext>
            </a:extLst>
          </p:cNvPr>
          <p:cNvSpPr txBox="1"/>
          <p:nvPr/>
        </p:nvSpPr>
        <p:spPr>
          <a:xfrm>
            <a:off x="6951306" y="5467578"/>
            <a:ext cx="4138940" cy="230832"/>
          </a:xfrm>
          <a:prstGeom prst="rect">
            <a:avLst/>
          </a:prstGeom>
          <a:noFill/>
        </p:spPr>
        <p:txBody>
          <a:bodyPr wrap="square">
            <a:spAutoFit/>
          </a:bodyPr>
          <a:lstStyle/>
          <a:p>
            <a:r>
              <a:rPr lang="fr-FR" sz="900" dirty="0"/>
              <a:t>https://developer.mozilla.org/fr/docs/Web/HTTP/M%C3%A9thode</a:t>
            </a:r>
          </a:p>
        </p:txBody>
      </p:sp>
      <p:graphicFrame>
        <p:nvGraphicFramePr>
          <p:cNvPr id="4" name="Tableau 4">
            <a:extLst>
              <a:ext uri="{FF2B5EF4-FFF2-40B4-BE49-F238E27FC236}">
                <a16:creationId xmlns:a16="http://schemas.microsoft.com/office/drawing/2014/main" id="{5BA98F90-FDFC-4F8E-806C-E42C51594E14}"/>
              </a:ext>
            </a:extLst>
          </p:cNvPr>
          <p:cNvGraphicFramePr>
            <a:graphicFrameLocks noGrp="1"/>
          </p:cNvGraphicFramePr>
          <p:nvPr>
            <p:extLst>
              <p:ext uri="{D42A27DB-BD31-4B8C-83A1-F6EECF244321}">
                <p14:modId xmlns:p14="http://schemas.microsoft.com/office/powerpoint/2010/main" val="1527672228"/>
              </p:ext>
            </p:extLst>
          </p:nvPr>
        </p:nvGraphicFramePr>
        <p:xfrm>
          <a:off x="1782056" y="2349771"/>
          <a:ext cx="8128000" cy="2123440"/>
        </p:xfrm>
        <a:graphic>
          <a:graphicData uri="http://schemas.openxmlformats.org/drawingml/2006/table">
            <a:tbl>
              <a:tblPr firstRow="1" bandRow="1">
                <a:tableStyleId>{5C22544A-7EE6-4342-B048-85BDC9FD1C3A}</a:tableStyleId>
              </a:tblPr>
              <a:tblGrid>
                <a:gridCol w="2187663">
                  <a:extLst>
                    <a:ext uri="{9D8B030D-6E8A-4147-A177-3AD203B41FA5}">
                      <a16:colId xmlns:a16="http://schemas.microsoft.com/office/drawing/2014/main" val="2325818647"/>
                    </a:ext>
                  </a:extLst>
                </a:gridCol>
                <a:gridCol w="5940337">
                  <a:extLst>
                    <a:ext uri="{9D8B030D-6E8A-4147-A177-3AD203B41FA5}">
                      <a16:colId xmlns:a16="http://schemas.microsoft.com/office/drawing/2014/main" val="1118338929"/>
                    </a:ext>
                  </a:extLst>
                </a:gridCol>
              </a:tblGrid>
              <a:tr h="370840">
                <a:tc>
                  <a:txBody>
                    <a:bodyPr/>
                    <a:lstStyle/>
                    <a:p>
                      <a:r>
                        <a:rPr lang="fr-FR"/>
                        <a:t>Méthode HTTP</a:t>
                      </a:r>
                    </a:p>
                  </a:txBody>
                  <a:tcPr/>
                </a:tc>
                <a:tc>
                  <a:txBody>
                    <a:bodyPr/>
                    <a:lstStyle/>
                    <a:p>
                      <a:r>
                        <a:rPr lang="fr-FR"/>
                        <a:t>Action</a:t>
                      </a:r>
                    </a:p>
                  </a:txBody>
                  <a:tcPr/>
                </a:tc>
                <a:extLst>
                  <a:ext uri="{0D108BD9-81ED-4DB2-BD59-A6C34878D82A}">
                    <a16:rowId xmlns:a16="http://schemas.microsoft.com/office/drawing/2014/main" val="3238965220"/>
                  </a:ext>
                </a:extLst>
              </a:tr>
              <a:tr h="370840">
                <a:tc>
                  <a:txBody>
                    <a:bodyPr/>
                    <a:lstStyle/>
                    <a:p>
                      <a:r>
                        <a:rPr lang="fr-FR" dirty="0"/>
                        <a:t>GET</a:t>
                      </a:r>
                    </a:p>
                  </a:txBody>
                  <a:tcPr/>
                </a:tc>
                <a:tc>
                  <a:txBody>
                    <a:bodyPr/>
                    <a:lstStyle/>
                    <a:p>
                      <a:r>
                        <a:rPr lang="fr-FR"/>
                        <a:t>Récupérer des données</a:t>
                      </a:r>
                    </a:p>
                  </a:txBody>
                  <a:tcPr/>
                </a:tc>
                <a:extLst>
                  <a:ext uri="{0D108BD9-81ED-4DB2-BD59-A6C34878D82A}">
                    <a16:rowId xmlns:a16="http://schemas.microsoft.com/office/drawing/2014/main" val="3124259684"/>
                  </a:ext>
                </a:extLst>
              </a:tr>
              <a:tr h="370840">
                <a:tc>
                  <a:txBody>
                    <a:bodyPr/>
                    <a:lstStyle/>
                    <a:p>
                      <a:r>
                        <a:rPr lang="fr-FR" dirty="0"/>
                        <a:t>POST</a:t>
                      </a:r>
                    </a:p>
                  </a:txBody>
                  <a:tcPr/>
                </a:tc>
                <a:tc>
                  <a:txBody>
                    <a:bodyPr/>
                    <a:lstStyle/>
                    <a:p>
                      <a:r>
                        <a:rPr lang="fr-FR"/>
                        <a:t>Envoyer des données, issues d’un formulaire par exemple</a:t>
                      </a:r>
                    </a:p>
                  </a:txBody>
                  <a:tcPr/>
                </a:tc>
                <a:extLst>
                  <a:ext uri="{0D108BD9-81ED-4DB2-BD59-A6C34878D82A}">
                    <a16:rowId xmlns:a16="http://schemas.microsoft.com/office/drawing/2014/main" val="3315446670"/>
                  </a:ext>
                </a:extLst>
              </a:tr>
              <a:tr h="370840">
                <a:tc>
                  <a:txBody>
                    <a:bodyPr/>
                    <a:lstStyle/>
                    <a:p>
                      <a:r>
                        <a:rPr lang="fr-FR"/>
                        <a:t>PUT</a:t>
                      </a:r>
                    </a:p>
                  </a:txBody>
                  <a:tcPr/>
                </a:tc>
                <a:tc>
                  <a:txBody>
                    <a:bodyPr/>
                    <a:lstStyle/>
                    <a:p>
                      <a:r>
                        <a:rPr lang="fr-FR"/>
                        <a:t>Modifier des données</a:t>
                      </a:r>
                    </a:p>
                  </a:txBody>
                  <a:tcPr/>
                </a:tc>
                <a:extLst>
                  <a:ext uri="{0D108BD9-81ED-4DB2-BD59-A6C34878D82A}">
                    <a16:rowId xmlns:a16="http://schemas.microsoft.com/office/drawing/2014/main" val="3533319580"/>
                  </a:ext>
                </a:extLst>
              </a:tr>
              <a:tr h="370840">
                <a:tc>
                  <a:txBody>
                    <a:bodyPr/>
                    <a:lstStyle/>
                    <a:p>
                      <a:r>
                        <a:rPr lang="fr-FR" dirty="0"/>
                        <a:t>DELETE</a:t>
                      </a:r>
                    </a:p>
                  </a:txBody>
                  <a:tcPr/>
                </a:tc>
                <a:tc>
                  <a:txBody>
                    <a:bodyPr/>
                    <a:lstStyle/>
                    <a:p>
                      <a:r>
                        <a:rPr lang="fr-FR" dirty="0"/>
                        <a:t>Permet de supprimer des données</a:t>
                      </a:r>
                    </a:p>
                  </a:txBody>
                  <a:tcPr/>
                </a:tc>
                <a:extLst>
                  <a:ext uri="{0D108BD9-81ED-4DB2-BD59-A6C34878D82A}">
                    <a16:rowId xmlns:a16="http://schemas.microsoft.com/office/drawing/2014/main" val="2302526291"/>
                  </a:ext>
                </a:extLst>
              </a:tr>
            </a:tbl>
          </a:graphicData>
        </a:graphic>
      </p:graphicFrame>
      <p:sp>
        <p:nvSpPr>
          <p:cNvPr id="5" name="ZoneTexte 4">
            <a:extLst>
              <a:ext uri="{FF2B5EF4-FFF2-40B4-BE49-F238E27FC236}">
                <a16:creationId xmlns:a16="http://schemas.microsoft.com/office/drawing/2014/main" id="{F6F314D9-5275-48B6-A0DE-FEF1865AF6B5}"/>
              </a:ext>
            </a:extLst>
          </p:cNvPr>
          <p:cNvSpPr txBox="1"/>
          <p:nvPr/>
        </p:nvSpPr>
        <p:spPr>
          <a:xfrm>
            <a:off x="1535186" y="1683264"/>
            <a:ext cx="8305102" cy="369332"/>
          </a:xfrm>
          <a:prstGeom prst="rect">
            <a:avLst/>
          </a:prstGeom>
          <a:noFill/>
        </p:spPr>
        <p:txBody>
          <a:bodyPr wrap="square" rtlCol="0">
            <a:spAutoFit/>
          </a:bodyPr>
          <a:lstStyle/>
          <a:p>
            <a:r>
              <a:rPr lang="fr-FR"/>
              <a:t>Ces méthodes sont équivalentes au CRUD (Create, Retreive, Update, Delete)</a:t>
            </a:r>
          </a:p>
        </p:txBody>
      </p:sp>
    </p:spTree>
    <p:extLst>
      <p:ext uri="{BB962C8B-B14F-4D97-AF65-F5344CB8AC3E}">
        <p14:creationId xmlns:p14="http://schemas.microsoft.com/office/powerpoint/2010/main" val="1718107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 avec coin arrondi et coin rogné en haut 2">
            <a:extLst>
              <a:ext uri="{FF2B5EF4-FFF2-40B4-BE49-F238E27FC236}">
                <a16:creationId xmlns:a16="http://schemas.microsoft.com/office/drawing/2014/main" id="{001C3A50-38FA-49C8-A587-47223E3F3C35}"/>
              </a:ext>
            </a:extLst>
          </p:cNvPr>
          <p:cNvSpPr/>
          <p:nvPr/>
        </p:nvSpPr>
        <p:spPr>
          <a:xfrm>
            <a:off x="2988945" y="2049508"/>
            <a:ext cx="6766560" cy="2083525"/>
          </a:xfrm>
          <a:prstGeom prst="snipRoundRect">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a:t>Les servlets</a:t>
            </a:r>
            <a:endParaRPr lang="fr-FR" sz="3200" dirty="0"/>
          </a:p>
        </p:txBody>
      </p:sp>
    </p:spTree>
    <p:extLst>
      <p:ext uri="{BB962C8B-B14F-4D97-AF65-F5344CB8AC3E}">
        <p14:creationId xmlns:p14="http://schemas.microsoft.com/office/powerpoint/2010/main" val="138663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7F41B7B4-EDE5-419C-8D2A-3FC5DFD6839C}"/>
              </a:ext>
            </a:extLst>
          </p:cNvPr>
          <p:cNvSpPr txBox="1"/>
          <p:nvPr/>
        </p:nvSpPr>
        <p:spPr>
          <a:xfrm>
            <a:off x="2589462" y="2532932"/>
            <a:ext cx="7736976" cy="887245"/>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SzPct val="45000"/>
              <a:buFont typeface="StarSymbol"/>
              <a:buChar char="●"/>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Liberation Sans" pitchFamily="18"/>
                <a:ea typeface="AR PL SungtiL GB" pitchFamily="2"/>
                <a:cs typeface="FreeSans" pitchFamily="2"/>
              </a:rPr>
              <a:t>Capacité à traiter des requêtes HTTP</a:t>
            </a:r>
          </a:p>
          <a:p>
            <a:pPr marL="0" marR="0" lvl="0" indent="0" algn="l" defTabSz="914400" rtl="0" fontAlgn="auto" hangingPunct="0">
              <a:lnSpc>
                <a:spcPct val="100000"/>
              </a:lnSpc>
              <a:spcBef>
                <a:spcPts val="0"/>
              </a:spcBef>
              <a:spcAft>
                <a:spcPts val="0"/>
              </a:spcAft>
              <a:buSzPct val="45000"/>
              <a:buFont typeface="StarSymbol"/>
              <a:buChar char="●"/>
              <a:tabLst/>
              <a:defRPr sz="1800" b="0" i="0" u="none" strike="noStrike" kern="0" cap="none" spc="0" baseline="0">
                <a:solidFill>
                  <a:srgbClr val="000000"/>
                </a:solidFill>
                <a:uFillTx/>
              </a:defRPr>
            </a:pPr>
            <a:r>
              <a:rPr lang="fr-FR" dirty="0">
                <a:solidFill>
                  <a:srgbClr val="000000"/>
                </a:solidFill>
                <a:latin typeface="Liberation Sans" pitchFamily="18"/>
                <a:ea typeface="AR PL SungtiL GB" pitchFamily="2"/>
                <a:cs typeface="FreeSans" pitchFamily="2"/>
              </a:rPr>
              <a:t>Java fourni la classe </a:t>
            </a:r>
            <a:r>
              <a:rPr lang="fr-FR" dirty="0" err="1">
                <a:solidFill>
                  <a:srgbClr val="000000"/>
                </a:solidFill>
                <a:latin typeface="Liberation Sans" pitchFamily="18"/>
                <a:ea typeface="AR PL SungtiL GB" pitchFamily="2"/>
                <a:cs typeface="FreeSans" pitchFamily="2"/>
              </a:rPr>
              <a:t>HTTPServlet</a:t>
            </a:r>
            <a:endParaRPr lang="fr-FR" sz="1800" b="0" i="0" u="none" strike="noStrike" kern="1200" cap="none" spc="0" baseline="0" dirty="0">
              <a:solidFill>
                <a:srgbClr val="000000"/>
              </a:solidFill>
              <a:uFillTx/>
              <a:latin typeface="Liberation Sans" pitchFamily="18"/>
              <a:ea typeface="AR PL SungtiL GB" pitchFamily="2"/>
              <a:cs typeface="FreeSans" pitchFamily="2"/>
            </a:endParaRPr>
          </a:p>
          <a:p>
            <a:pPr marL="0" marR="0" lvl="0" indent="0" algn="l" defTabSz="914400" rtl="0" fontAlgn="auto" hangingPunct="0">
              <a:lnSpc>
                <a:spcPct val="100000"/>
              </a:lnSpc>
              <a:spcBef>
                <a:spcPts val="0"/>
              </a:spcBef>
              <a:spcAft>
                <a:spcPts val="0"/>
              </a:spcAft>
              <a:buSzPct val="45000"/>
              <a:buFont typeface="StarSymbol"/>
              <a:buChar char="●"/>
              <a:tabLst/>
              <a:defRPr sz="1800" b="0" i="0" u="none" strike="noStrike" kern="0" cap="none" spc="0" baseline="0">
                <a:solidFill>
                  <a:srgbClr val="000000"/>
                </a:solidFill>
                <a:uFillTx/>
              </a:defRPr>
            </a:pPr>
            <a:r>
              <a:rPr lang="fr-FR" dirty="0">
                <a:solidFill>
                  <a:srgbClr val="000000"/>
                </a:solidFill>
                <a:latin typeface="Liberation Sans" pitchFamily="18"/>
                <a:ea typeface="AR PL SungtiL GB" pitchFamily="2"/>
                <a:cs typeface="FreeSans" pitchFamily="2"/>
              </a:rPr>
              <a:t>Une servlet fournie les méthodes </a:t>
            </a:r>
            <a:r>
              <a:rPr lang="fr-FR" dirty="0" err="1">
                <a:solidFill>
                  <a:srgbClr val="000000"/>
                </a:solidFill>
                <a:latin typeface="Liberation Sans" pitchFamily="18"/>
                <a:ea typeface="AR PL SungtiL GB" pitchFamily="2"/>
                <a:cs typeface="FreeSans" pitchFamily="2"/>
              </a:rPr>
              <a:t>Get</a:t>
            </a:r>
            <a:r>
              <a:rPr lang="fr-FR" dirty="0">
                <a:solidFill>
                  <a:srgbClr val="000000"/>
                </a:solidFill>
                <a:latin typeface="Liberation Sans" pitchFamily="18"/>
                <a:ea typeface="AR PL SungtiL GB" pitchFamily="2"/>
                <a:cs typeface="FreeSans" pitchFamily="2"/>
              </a:rPr>
              <a:t>, Post, </a:t>
            </a:r>
            <a:r>
              <a:rPr lang="fr-FR" dirty="0" err="1">
                <a:solidFill>
                  <a:srgbClr val="000000"/>
                </a:solidFill>
                <a:latin typeface="Liberation Sans" pitchFamily="18"/>
                <a:ea typeface="AR PL SungtiL GB" pitchFamily="2"/>
                <a:cs typeface="FreeSans" pitchFamily="2"/>
              </a:rPr>
              <a:t>Put,Head</a:t>
            </a:r>
            <a:r>
              <a:rPr lang="fr-FR" dirty="0">
                <a:solidFill>
                  <a:srgbClr val="000000"/>
                </a:solidFill>
                <a:latin typeface="Liberation Sans" pitchFamily="18"/>
                <a:ea typeface="AR PL SungtiL GB" pitchFamily="2"/>
                <a:cs typeface="FreeSans" pitchFamily="2"/>
              </a:rPr>
              <a:t> du protocole HTTP</a:t>
            </a:r>
            <a:endParaRPr lang="fr-FR" sz="1800" b="1" i="0" u="none" strike="noStrike" kern="1200" cap="none" spc="0" baseline="0" dirty="0">
              <a:solidFill>
                <a:srgbClr val="000000"/>
              </a:solidFill>
              <a:uFillTx/>
              <a:latin typeface="Liberation Sans" pitchFamily="18"/>
              <a:ea typeface="AR PL SungtiL GB" pitchFamily="2"/>
              <a:cs typeface="FreeSans" pitchFamily="2"/>
            </a:endParaRPr>
          </a:p>
        </p:txBody>
      </p:sp>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Une servlet c’est quoi?</a:t>
            </a: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5184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7F41B7B4-EDE5-419C-8D2A-3FC5DFD6839C}"/>
              </a:ext>
            </a:extLst>
          </p:cNvPr>
          <p:cNvSpPr txBox="1"/>
          <p:nvPr/>
        </p:nvSpPr>
        <p:spPr>
          <a:xfrm>
            <a:off x="2551362" y="2022909"/>
            <a:ext cx="6773613" cy="3027254"/>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SzPct val="45000"/>
              <a:buFont typeface="StarSymbol"/>
              <a:buChar char="●"/>
              <a:tabLst/>
              <a:defRPr sz="1800" b="0" i="0" u="none" strike="noStrike" kern="0" cap="none" spc="0" baseline="0">
                <a:solidFill>
                  <a:srgbClr val="000000"/>
                </a:solidFill>
                <a:uFillTx/>
              </a:defRPr>
            </a:pPr>
            <a:r>
              <a:rPr lang="fr-FR" sz="1800" b="1" i="0" u="none" strike="noStrike" kern="1200" cap="none" spc="0" baseline="0" dirty="0">
                <a:solidFill>
                  <a:srgbClr val="000000"/>
                </a:solidFill>
                <a:uFillTx/>
                <a:latin typeface="Liberation Sans" pitchFamily="18"/>
                <a:ea typeface="AR PL SungtiL GB" pitchFamily="2"/>
                <a:cs typeface="FreeSans" pitchFamily="2"/>
              </a:rPr>
              <a:t>Une servlet est gérée par le serveur d’application</a:t>
            </a:r>
          </a:p>
          <a:p>
            <a:pPr marL="0" marR="0" lvl="0" indent="0" algn="l" defTabSz="914400" rtl="0" fontAlgn="auto" hangingPunct="0">
              <a:lnSpc>
                <a:spcPct val="100000"/>
              </a:lnSpc>
              <a:spcBef>
                <a:spcPts val="0"/>
              </a:spcBef>
              <a:spcAft>
                <a:spcPts val="0"/>
              </a:spcAft>
              <a:buSzPct val="45000"/>
              <a:buFont typeface="StarSymbol"/>
              <a:buChar char="●"/>
              <a:tabLst/>
              <a:defRPr sz="1800" b="0" i="0" u="none" strike="noStrike" kern="0" cap="none" spc="0" baseline="0">
                <a:solidFill>
                  <a:srgbClr val="000000"/>
                </a:solidFill>
                <a:uFillTx/>
              </a:defRPr>
            </a:pPr>
            <a:r>
              <a:rPr lang="fr-FR" dirty="0">
                <a:solidFill>
                  <a:srgbClr val="000000"/>
                </a:solidFill>
                <a:latin typeface="Liberation Sans" pitchFamily="18"/>
                <a:ea typeface="AR PL SungtiL GB" pitchFamily="2"/>
                <a:cs typeface="FreeSans" pitchFamily="2"/>
              </a:rPr>
              <a:t>Lorsque le serveur d’application reçoit une requête il va regarder s’il existe une instance de la servlet ciblée.</a:t>
            </a:r>
          </a:p>
          <a:p>
            <a:pPr marL="0" marR="0" lvl="0" indent="0" algn="l" defTabSz="914400" rtl="0" fontAlgn="auto" hangingPunct="0">
              <a:lnSpc>
                <a:spcPct val="100000"/>
              </a:lnSpc>
              <a:spcBef>
                <a:spcPts val="0"/>
              </a:spcBef>
              <a:spcAft>
                <a:spcPts val="0"/>
              </a:spcAft>
              <a:buSzPct val="45000"/>
              <a:buFont typeface="StarSymbol"/>
              <a:buChar char="●"/>
              <a:tabLst/>
              <a:defRPr sz="1800" b="0" i="0" u="none" strike="noStrike" kern="0" cap="none" spc="0" baseline="0">
                <a:solidFill>
                  <a:srgbClr val="000000"/>
                </a:solidFill>
                <a:uFillTx/>
              </a:defRPr>
            </a:pPr>
            <a:endParaRPr lang="fr-FR" sz="1800" i="0" u="none" strike="noStrike" kern="1200" cap="none" spc="0" baseline="0" dirty="0">
              <a:solidFill>
                <a:srgbClr val="000000"/>
              </a:solidFill>
              <a:uFillTx/>
              <a:latin typeface="Liberation Sans" pitchFamily="18"/>
              <a:ea typeface="AR PL SungtiL GB" pitchFamily="2"/>
              <a:cs typeface="FreeSans" pitchFamily="2"/>
            </a:endParaRPr>
          </a:p>
          <a:p>
            <a:pPr marL="0" marR="0" lvl="0" indent="0" algn="l" defTabSz="914400" rtl="0" fontAlgn="auto" hangingPunct="0">
              <a:lnSpc>
                <a:spcPct val="100000"/>
              </a:lnSpc>
              <a:spcBef>
                <a:spcPts val="0"/>
              </a:spcBef>
              <a:spcAft>
                <a:spcPts val="0"/>
              </a:spcAft>
              <a:buSzPct val="45000"/>
              <a:buFont typeface="StarSymbol"/>
              <a:buChar char="●"/>
              <a:tabLst/>
              <a:defRPr sz="1800" b="0" i="0" u="none" strike="noStrike" kern="0" cap="none" spc="0" baseline="0">
                <a:solidFill>
                  <a:srgbClr val="000000"/>
                </a:solidFill>
                <a:uFillTx/>
              </a:defRPr>
            </a:pPr>
            <a:r>
              <a:rPr lang="fr-FR" dirty="0">
                <a:solidFill>
                  <a:srgbClr val="000000"/>
                </a:solidFill>
                <a:latin typeface="Liberation Sans" pitchFamily="18"/>
                <a:ea typeface="AR PL SungtiL GB" pitchFamily="2"/>
                <a:cs typeface="FreeSans" pitchFamily="2"/>
              </a:rPr>
              <a:t>Si l’instance n’existe pas, il va:</a:t>
            </a:r>
          </a:p>
          <a:p>
            <a:pPr marL="0" marR="0" lvl="0" indent="0" algn="l" defTabSz="914400" rtl="0" fontAlgn="auto" hangingPunct="0">
              <a:lnSpc>
                <a:spcPct val="100000"/>
              </a:lnSpc>
              <a:spcBef>
                <a:spcPts val="0"/>
              </a:spcBef>
              <a:spcAft>
                <a:spcPts val="0"/>
              </a:spcAft>
              <a:buSzPct val="45000"/>
              <a:buFont typeface="StarSymbol"/>
              <a:buChar char="●"/>
              <a:tabLst/>
              <a:defRPr sz="1800" b="0" i="0" u="none" strike="noStrike" kern="0" cap="none" spc="0" baseline="0">
                <a:solidFill>
                  <a:srgbClr val="000000"/>
                </a:solidFill>
                <a:uFillTx/>
              </a:defRPr>
            </a:pPr>
            <a:endParaRPr lang="fr-FR" sz="1800" i="0" u="none" strike="noStrike" kern="1200" cap="none" spc="0" baseline="0" dirty="0">
              <a:solidFill>
                <a:srgbClr val="000000"/>
              </a:solidFill>
              <a:uFillTx/>
              <a:latin typeface="Liberation Sans" pitchFamily="18"/>
              <a:ea typeface="AR PL SungtiL GB" pitchFamily="2"/>
              <a:cs typeface="FreeSans" pitchFamily="2"/>
            </a:endParaRPr>
          </a:p>
          <a:p>
            <a:pPr marL="800100" lvl="1" indent="-342900" hangingPunct="0">
              <a:buSzPct val="45000"/>
              <a:buFont typeface="+mj-lt"/>
              <a:buAutoNum type="arabicPeriod"/>
              <a:defRPr sz="1800" b="0" i="0" u="none" strike="noStrike" kern="0" cap="none" spc="0" baseline="0">
                <a:solidFill>
                  <a:srgbClr val="000000"/>
                </a:solidFill>
                <a:uFillTx/>
              </a:defRPr>
            </a:pPr>
            <a:r>
              <a:rPr lang="fr-FR" dirty="0">
                <a:solidFill>
                  <a:srgbClr val="000000"/>
                </a:solidFill>
                <a:latin typeface="Liberation Sans" pitchFamily="18"/>
                <a:ea typeface="AR PL SungtiL GB" pitchFamily="2"/>
                <a:cs typeface="FreeSans" pitchFamily="2"/>
              </a:rPr>
              <a:t>Charger la classe de la servlet</a:t>
            </a:r>
          </a:p>
          <a:p>
            <a:pPr marL="800100" lvl="1" indent="-342900" hangingPunct="0">
              <a:buSzPct val="45000"/>
              <a:buFont typeface="+mj-lt"/>
              <a:buAutoNum type="arabicPeriod"/>
              <a:defRPr sz="1800" b="0" i="0" u="none" strike="noStrike" kern="0" cap="none" spc="0" baseline="0">
                <a:solidFill>
                  <a:srgbClr val="000000"/>
                </a:solidFill>
                <a:uFillTx/>
              </a:defRPr>
            </a:pPr>
            <a:r>
              <a:rPr lang="fr-FR" i="0" u="none" strike="noStrike" kern="1200" cap="none" spc="0" baseline="0" dirty="0">
                <a:solidFill>
                  <a:srgbClr val="000000"/>
                </a:solidFill>
                <a:uFillTx/>
                <a:latin typeface="Liberation Sans" pitchFamily="18"/>
                <a:ea typeface="AR PL SungtiL GB" pitchFamily="2"/>
                <a:cs typeface="FreeSans" pitchFamily="2"/>
              </a:rPr>
              <a:t>Créer une instance</a:t>
            </a:r>
          </a:p>
          <a:p>
            <a:pPr marL="800100" lvl="1" indent="-342900" hangingPunct="0">
              <a:buSzPct val="45000"/>
              <a:buFont typeface="+mj-lt"/>
              <a:buAutoNum type="arabicPeriod"/>
              <a:defRPr sz="1800" b="0" i="0" u="none" strike="noStrike" kern="0" cap="none" spc="0" baseline="0">
                <a:solidFill>
                  <a:srgbClr val="000000"/>
                </a:solidFill>
                <a:uFillTx/>
              </a:defRPr>
            </a:pPr>
            <a:r>
              <a:rPr lang="fr-FR" dirty="0">
                <a:solidFill>
                  <a:srgbClr val="000000"/>
                </a:solidFill>
                <a:latin typeface="Liberation Sans" pitchFamily="18"/>
                <a:ea typeface="AR PL SungtiL GB" pitchFamily="2"/>
                <a:cs typeface="FreeSans" pitchFamily="2"/>
              </a:rPr>
              <a:t>Initialiser le servlet grâce à la méthode </a:t>
            </a:r>
            <a:r>
              <a:rPr lang="fr-FR" i="1" dirty="0">
                <a:solidFill>
                  <a:srgbClr val="000000"/>
                </a:solidFill>
                <a:latin typeface="Liberation Sans" pitchFamily="18"/>
                <a:ea typeface="AR PL SungtiL GB" pitchFamily="2"/>
                <a:cs typeface="FreeSans" pitchFamily="2"/>
              </a:rPr>
              <a:t>init</a:t>
            </a:r>
          </a:p>
          <a:p>
            <a:pPr marL="800100" lvl="1" indent="-342900" hangingPunct="0">
              <a:buSzPct val="45000"/>
              <a:buFont typeface="+mj-lt"/>
              <a:buAutoNum type="arabicPeriod"/>
              <a:defRPr sz="1800" b="0" i="0" u="none" strike="noStrike" kern="0" cap="none" spc="0" baseline="0">
                <a:solidFill>
                  <a:srgbClr val="000000"/>
                </a:solidFill>
                <a:uFillTx/>
              </a:defRPr>
            </a:pPr>
            <a:r>
              <a:rPr lang="fr-FR" u="none" strike="noStrike" kern="1200" cap="none" spc="0" baseline="0" dirty="0">
                <a:solidFill>
                  <a:srgbClr val="000000"/>
                </a:solidFill>
                <a:uFillTx/>
                <a:latin typeface="Liberation Sans" pitchFamily="18"/>
                <a:ea typeface="AR PL SungtiL GB" pitchFamily="2"/>
                <a:cs typeface="FreeSans" pitchFamily="2"/>
              </a:rPr>
              <a:t>Il va ensuite fournir à la servlet l’objet </a:t>
            </a:r>
            <a:r>
              <a:rPr lang="fr-FR" u="none" strike="noStrike" kern="1200" cap="none" spc="0" baseline="0" dirty="0" err="1">
                <a:solidFill>
                  <a:srgbClr val="000000"/>
                </a:solidFill>
                <a:uFillTx/>
                <a:latin typeface="Liberation Sans" pitchFamily="18"/>
                <a:ea typeface="AR PL SungtiL GB" pitchFamily="2"/>
                <a:cs typeface="FreeSans" pitchFamily="2"/>
              </a:rPr>
              <a:t>Request</a:t>
            </a:r>
            <a:r>
              <a:rPr lang="fr-FR" u="none" strike="noStrike" kern="1200" cap="none" spc="0" baseline="0" dirty="0">
                <a:solidFill>
                  <a:srgbClr val="000000"/>
                </a:solidFill>
                <a:uFillTx/>
                <a:latin typeface="Liberation Sans" pitchFamily="18"/>
                <a:ea typeface="AR PL SungtiL GB" pitchFamily="2"/>
                <a:cs typeface="FreeSans" pitchFamily="2"/>
              </a:rPr>
              <a:t> et l’objet </a:t>
            </a:r>
            <a:r>
              <a:rPr lang="fr-FR" u="none" strike="noStrike" kern="1200" cap="none" spc="0" baseline="0" dirty="0" err="1">
                <a:solidFill>
                  <a:srgbClr val="000000"/>
                </a:solidFill>
                <a:uFillTx/>
                <a:latin typeface="Liberation Sans" pitchFamily="18"/>
                <a:ea typeface="AR PL SungtiL GB" pitchFamily="2"/>
                <a:cs typeface="FreeSans" pitchFamily="2"/>
              </a:rPr>
              <a:t>Response</a:t>
            </a:r>
            <a:endParaRPr lang="fr-FR" u="none" strike="noStrike" kern="1200" cap="none" spc="0" baseline="0" dirty="0">
              <a:solidFill>
                <a:srgbClr val="000000"/>
              </a:solidFill>
              <a:uFillTx/>
              <a:latin typeface="Liberation Sans" pitchFamily="18"/>
              <a:ea typeface="AR PL SungtiL GB" pitchFamily="2"/>
              <a:cs typeface="FreeSans" pitchFamily="2"/>
            </a:endParaRPr>
          </a:p>
        </p:txBody>
      </p:sp>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Le cycle de vie d’une Servlet</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76773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7F41B7B4-EDE5-419C-8D2A-3FC5DFD6839C}"/>
              </a:ext>
            </a:extLst>
          </p:cNvPr>
          <p:cNvSpPr txBox="1"/>
          <p:nvPr/>
        </p:nvSpPr>
        <p:spPr>
          <a:xfrm>
            <a:off x="2618037" y="2587191"/>
            <a:ext cx="6773613" cy="1717024"/>
          </a:xfrm>
          <a:prstGeom prst="rect">
            <a:avLst/>
          </a:prstGeom>
          <a:noFill/>
          <a:ln cap="flat">
            <a:noFill/>
          </a:ln>
        </p:spPr>
        <p:txBody>
          <a:bodyPr vert="horz" wrap="square" lIns="90004" tIns="44997" rIns="90004" bIns="44997" anchor="t" anchorCtr="0" compatLnSpc="0">
            <a:spAutoFit/>
          </a:bodyPr>
          <a:lstStyle/>
          <a:p>
            <a:pPr algn="l"/>
            <a:r>
              <a:rPr lang="fr-FR" sz="1800" dirty="0">
                <a:solidFill>
                  <a:srgbClr val="000000"/>
                </a:solidFill>
                <a:latin typeface="Consolas" panose="020B0609020204030204" pitchFamily="49" charset="0"/>
              </a:rPr>
              <a:t>&lt;</a:t>
            </a:r>
            <a:r>
              <a:rPr lang="fr-FR" sz="1800" dirty="0" err="1">
                <a:solidFill>
                  <a:srgbClr val="268BD2"/>
                </a:solidFill>
                <a:latin typeface="Consolas" panose="020B0609020204030204" pitchFamily="49" charset="0"/>
              </a:rPr>
              <a:t>dependency</a:t>
            </a:r>
            <a:r>
              <a:rPr lang="fr-FR" sz="1800" dirty="0">
                <a:solidFill>
                  <a:srgbClr val="000000"/>
                </a:solidFill>
                <a:latin typeface="Consolas" panose="020B0609020204030204" pitchFamily="49" charset="0"/>
              </a:rPr>
              <a:t>&gt;</a:t>
            </a:r>
          </a:p>
          <a:p>
            <a:pPr algn="l"/>
            <a:r>
              <a:rPr lang="fr-FR" sz="1800" dirty="0">
                <a:solidFill>
                  <a:srgbClr val="000000"/>
                </a:solidFill>
                <a:latin typeface="Consolas" panose="020B0609020204030204" pitchFamily="49" charset="0"/>
              </a:rPr>
              <a:t>  &lt;</a:t>
            </a:r>
            <a:r>
              <a:rPr lang="fr-FR" sz="1800" dirty="0" err="1">
                <a:solidFill>
                  <a:srgbClr val="268BD2"/>
                </a:solidFill>
                <a:latin typeface="Consolas" panose="020B0609020204030204" pitchFamily="49" charset="0"/>
              </a:rPr>
              <a:t>groupId</a:t>
            </a:r>
            <a:r>
              <a:rPr lang="fr-FR" sz="1800" dirty="0">
                <a:solidFill>
                  <a:srgbClr val="000000"/>
                </a:solidFill>
                <a:latin typeface="Consolas" panose="020B0609020204030204" pitchFamily="49" charset="0"/>
              </a:rPr>
              <a:t>&gt;</a:t>
            </a:r>
            <a:r>
              <a:rPr lang="fr-FR" sz="1800" dirty="0" err="1">
                <a:solidFill>
                  <a:srgbClr val="000000"/>
                </a:solidFill>
                <a:latin typeface="Consolas" panose="020B0609020204030204" pitchFamily="49" charset="0"/>
              </a:rPr>
              <a:t>javax</a:t>
            </a:r>
            <a:r>
              <a:rPr lang="fr-FR" sz="1800" dirty="0">
                <a:solidFill>
                  <a:srgbClr val="000000"/>
                </a:solidFill>
                <a:latin typeface="Consolas" panose="020B0609020204030204" pitchFamily="49" charset="0"/>
              </a:rPr>
              <a:t>&lt;/</a:t>
            </a:r>
            <a:r>
              <a:rPr lang="fr-FR" sz="1800" dirty="0" err="1">
                <a:solidFill>
                  <a:srgbClr val="268BD2"/>
                </a:solidFill>
                <a:latin typeface="Consolas" panose="020B0609020204030204" pitchFamily="49" charset="0"/>
              </a:rPr>
              <a:t>groupId</a:t>
            </a:r>
            <a:r>
              <a:rPr lang="fr-FR" sz="1800" dirty="0">
                <a:solidFill>
                  <a:srgbClr val="000000"/>
                </a:solidFill>
                <a:latin typeface="Consolas" panose="020B0609020204030204" pitchFamily="49" charset="0"/>
              </a:rPr>
              <a:t>&gt;</a:t>
            </a:r>
          </a:p>
          <a:p>
            <a:pPr algn="l"/>
            <a:r>
              <a:rPr lang="fr-FR" sz="1800" dirty="0">
                <a:solidFill>
                  <a:srgbClr val="000000"/>
                </a:solidFill>
                <a:latin typeface="Consolas" panose="020B0609020204030204" pitchFamily="49" charset="0"/>
              </a:rPr>
              <a:t>  &lt;</a:t>
            </a:r>
            <a:r>
              <a:rPr lang="fr-FR" sz="1800" dirty="0" err="1">
                <a:solidFill>
                  <a:srgbClr val="268BD2"/>
                </a:solidFill>
                <a:latin typeface="Consolas" panose="020B0609020204030204" pitchFamily="49" charset="0"/>
              </a:rPr>
              <a:t>artifactId</a:t>
            </a:r>
            <a:r>
              <a:rPr lang="fr-FR" sz="1800" dirty="0">
                <a:solidFill>
                  <a:srgbClr val="000000"/>
                </a:solidFill>
                <a:latin typeface="Consolas" panose="020B0609020204030204" pitchFamily="49" charset="0"/>
              </a:rPr>
              <a:t>&gt;</a:t>
            </a:r>
            <a:r>
              <a:rPr lang="fr-FR" sz="1800" dirty="0" err="1">
                <a:solidFill>
                  <a:srgbClr val="000000"/>
                </a:solidFill>
                <a:latin typeface="Consolas" panose="020B0609020204030204" pitchFamily="49" charset="0"/>
              </a:rPr>
              <a:t>javaee</a:t>
            </a:r>
            <a:r>
              <a:rPr lang="fr-FR" sz="1800" dirty="0">
                <a:solidFill>
                  <a:srgbClr val="000000"/>
                </a:solidFill>
                <a:latin typeface="Consolas" panose="020B0609020204030204" pitchFamily="49" charset="0"/>
              </a:rPr>
              <a:t>-api&lt;/</a:t>
            </a:r>
            <a:r>
              <a:rPr lang="fr-FR" sz="1800" dirty="0" err="1">
                <a:solidFill>
                  <a:srgbClr val="268BD2"/>
                </a:solidFill>
                <a:latin typeface="Consolas" panose="020B0609020204030204" pitchFamily="49" charset="0"/>
              </a:rPr>
              <a:t>artifactId</a:t>
            </a:r>
            <a:r>
              <a:rPr lang="fr-FR" sz="1800" dirty="0">
                <a:solidFill>
                  <a:srgbClr val="000000"/>
                </a:solidFill>
                <a:latin typeface="Consolas" panose="020B0609020204030204" pitchFamily="49" charset="0"/>
              </a:rPr>
              <a:t>&gt;</a:t>
            </a:r>
          </a:p>
          <a:p>
            <a:pPr algn="l"/>
            <a:r>
              <a:rPr lang="fr-FR" sz="1800" dirty="0">
                <a:solidFill>
                  <a:srgbClr val="000000"/>
                </a:solidFill>
                <a:latin typeface="Consolas" panose="020B0609020204030204" pitchFamily="49" charset="0"/>
              </a:rPr>
              <a:t>  &lt;</a:t>
            </a:r>
            <a:r>
              <a:rPr lang="fr-FR" sz="1800" dirty="0">
                <a:solidFill>
                  <a:srgbClr val="268BD2"/>
                </a:solidFill>
                <a:latin typeface="Consolas" panose="020B0609020204030204" pitchFamily="49" charset="0"/>
              </a:rPr>
              <a:t>version</a:t>
            </a:r>
            <a:r>
              <a:rPr lang="fr-FR" sz="1800" dirty="0">
                <a:solidFill>
                  <a:srgbClr val="000000"/>
                </a:solidFill>
                <a:latin typeface="Consolas" panose="020B0609020204030204" pitchFamily="49" charset="0"/>
              </a:rPr>
              <a:t>&gt;8.0.1&lt;/</a:t>
            </a:r>
            <a:r>
              <a:rPr lang="fr-FR" sz="1800" dirty="0">
                <a:solidFill>
                  <a:srgbClr val="268BD2"/>
                </a:solidFill>
                <a:latin typeface="Consolas" panose="020B0609020204030204" pitchFamily="49" charset="0"/>
              </a:rPr>
              <a:t>version</a:t>
            </a:r>
            <a:r>
              <a:rPr lang="fr-FR" sz="1800" dirty="0">
                <a:solidFill>
                  <a:srgbClr val="000000"/>
                </a:solidFill>
                <a:latin typeface="Consolas" panose="020B0609020204030204" pitchFamily="49" charset="0"/>
              </a:rPr>
              <a:t>&gt;</a:t>
            </a:r>
          </a:p>
          <a:p>
            <a:pPr algn="l"/>
            <a:r>
              <a:rPr lang="fr-FR" sz="1800" dirty="0">
                <a:solidFill>
                  <a:srgbClr val="000000"/>
                </a:solidFill>
                <a:latin typeface="Consolas" panose="020B0609020204030204" pitchFamily="49" charset="0"/>
              </a:rPr>
              <a:t>   &lt;</a:t>
            </a:r>
            <a:r>
              <a:rPr lang="fr-FR" sz="1800" dirty="0">
                <a:solidFill>
                  <a:srgbClr val="268BD2"/>
                </a:solidFill>
                <a:latin typeface="Consolas" panose="020B0609020204030204" pitchFamily="49" charset="0"/>
              </a:rPr>
              <a:t>scope</a:t>
            </a:r>
            <a:r>
              <a:rPr lang="fr-FR" sz="1800" dirty="0">
                <a:solidFill>
                  <a:srgbClr val="000000"/>
                </a:solidFill>
                <a:latin typeface="Consolas" panose="020B0609020204030204" pitchFamily="49" charset="0"/>
              </a:rPr>
              <a:t>&gt;</a:t>
            </a:r>
            <a:r>
              <a:rPr lang="fr-FR" sz="1800" dirty="0" err="1">
                <a:solidFill>
                  <a:srgbClr val="000000"/>
                </a:solidFill>
                <a:latin typeface="Consolas" panose="020B0609020204030204" pitchFamily="49" charset="0"/>
              </a:rPr>
              <a:t>provided</a:t>
            </a:r>
            <a:r>
              <a:rPr lang="fr-FR" sz="1800" dirty="0">
                <a:solidFill>
                  <a:srgbClr val="000000"/>
                </a:solidFill>
                <a:latin typeface="Consolas" panose="020B0609020204030204" pitchFamily="49" charset="0"/>
              </a:rPr>
              <a:t>&lt;/</a:t>
            </a:r>
            <a:r>
              <a:rPr lang="fr-FR" sz="1800" dirty="0">
                <a:solidFill>
                  <a:srgbClr val="268BD2"/>
                </a:solidFill>
                <a:latin typeface="Consolas" panose="020B0609020204030204" pitchFamily="49" charset="0"/>
              </a:rPr>
              <a:t>scope</a:t>
            </a:r>
            <a:r>
              <a:rPr lang="fr-FR" sz="1800" dirty="0">
                <a:solidFill>
                  <a:srgbClr val="000000"/>
                </a:solidFill>
                <a:latin typeface="Consolas" panose="020B0609020204030204" pitchFamily="49" charset="0"/>
              </a:rPr>
              <a:t>&gt;</a:t>
            </a:r>
          </a:p>
          <a:p>
            <a:pPr algn="l"/>
            <a:r>
              <a:rPr lang="fr-FR" sz="1800" dirty="0">
                <a:solidFill>
                  <a:srgbClr val="000000"/>
                </a:solidFill>
                <a:latin typeface="Consolas" panose="020B0609020204030204" pitchFamily="49" charset="0"/>
              </a:rPr>
              <a:t>&lt;/</a:t>
            </a:r>
            <a:r>
              <a:rPr lang="fr-FR" sz="1800" dirty="0" err="1">
                <a:solidFill>
                  <a:srgbClr val="268BD2"/>
                </a:solidFill>
                <a:latin typeface="Consolas" panose="020B0609020204030204" pitchFamily="49" charset="0"/>
              </a:rPr>
              <a:t>dependency</a:t>
            </a:r>
            <a:r>
              <a:rPr lang="fr-FR" sz="1800" dirty="0">
                <a:solidFill>
                  <a:srgbClr val="000000"/>
                </a:solidFill>
                <a:latin typeface="Consolas" panose="020B0609020204030204" pitchFamily="49" charset="0"/>
              </a:rPr>
              <a:t>&gt;</a:t>
            </a:r>
            <a:endParaRPr lang="fr-FR" b="1" dirty="0">
              <a:solidFill>
                <a:srgbClr val="000000"/>
              </a:solidFill>
              <a:latin typeface="Liberation Sans" pitchFamily="18"/>
              <a:ea typeface="AR PL SungtiL GB" pitchFamily="2"/>
              <a:cs typeface="FreeSans" pitchFamily="2"/>
            </a:endParaRPr>
          </a:p>
        </p:txBody>
      </p:sp>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Configuration du projet </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Connecteur droit avec flèche 8">
            <a:extLst>
              <a:ext uri="{FF2B5EF4-FFF2-40B4-BE49-F238E27FC236}">
                <a16:creationId xmlns:a16="http://schemas.microsoft.com/office/drawing/2014/main" id="{6D3B8AF9-BEF7-4F7F-8BFF-4137C8F155FE}"/>
              </a:ext>
            </a:extLst>
          </p:cNvPr>
          <p:cNvCxnSpPr/>
          <p:nvPr/>
        </p:nvCxnSpPr>
        <p:spPr>
          <a:xfrm flipH="1">
            <a:off x="6004843" y="3105150"/>
            <a:ext cx="2850115" cy="7048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5CE44F7A-4DB9-4CF0-B9AE-02E5AA227413}"/>
              </a:ext>
            </a:extLst>
          </p:cNvPr>
          <p:cNvSpPr txBox="1"/>
          <p:nvPr/>
        </p:nvSpPr>
        <p:spPr>
          <a:xfrm>
            <a:off x="8934450" y="2587191"/>
            <a:ext cx="2278381" cy="646331"/>
          </a:xfrm>
          <a:prstGeom prst="rect">
            <a:avLst/>
          </a:prstGeom>
          <a:noFill/>
        </p:spPr>
        <p:txBody>
          <a:bodyPr wrap="square" rtlCol="0">
            <a:spAutoFit/>
          </a:bodyPr>
          <a:lstStyle/>
          <a:p>
            <a:r>
              <a:rPr lang="fr-FR"/>
              <a:t>Fournie par le serveur d’application</a:t>
            </a:r>
          </a:p>
        </p:txBody>
      </p:sp>
      <p:sp>
        <p:nvSpPr>
          <p:cNvPr id="11" name="ZoneTexte 10">
            <a:extLst>
              <a:ext uri="{FF2B5EF4-FFF2-40B4-BE49-F238E27FC236}">
                <a16:creationId xmlns:a16="http://schemas.microsoft.com/office/drawing/2014/main" id="{CD576E1C-2176-4C3C-B7D6-5BC3BE3B9F8D}"/>
              </a:ext>
            </a:extLst>
          </p:cNvPr>
          <p:cNvSpPr txBox="1"/>
          <p:nvPr/>
        </p:nvSpPr>
        <p:spPr>
          <a:xfrm flipH="1">
            <a:off x="1619250" y="4819650"/>
            <a:ext cx="8002906" cy="369332"/>
          </a:xfrm>
          <a:prstGeom prst="rect">
            <a:avLst/>
          </a:prstGeom>
          <a:noFill/>
        </p:spPr>
        <p:txBody>
          <a:bodyPr wrap="square" rtlCol="0">
            <a:spAutoFit/>
          </a:bodyPr>
          <a:lstStyle/>
          <a:p>
            <a:r>
              <a:rPr lang="fr-FR" b="1">
                <a:solidFill>
                  <a:srgbClr val="C00000"/>
                </a:solidFill>
              </a:rPr>
              <a:t>Le packaging Maven doit être de type WAR</a:t>
            </a:r>
          </a:p>
        </p:txBody>
      </p:sp>
    </p:spTree>
    <p:extLst>
      <p:ext uri="{BB962C8B-B14F-4D97-AF65-F5344CB8AC3E}">
        <p14:creationId xmlns:p14="http://schemas.microsoft.com/office/powerpoint/2010/main" val="3970448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Configuration du projet </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Image 10">
            <a:extLst>
              <a:ext uri="{FF2B5EF4-FFF2-40B4-BE49-F238E27FC236}">
                <a16:creationId xmlns:a16="http://schemas.microsoft.com/office/drawing/2014/main" id="{04721B86-70ED-4095-9397-F4BE4245FD4C}"/>
              </a:ext>
            </a:extLst>
          </p:cNvPr>
          <p:cNvPicPr/>
          <p:nvPr/>
        </p:nvPicPr>
        <p:blipFill>
          <a:blip r:embed="rId2"/>
          <a:stretch>
            <a:fillRect/>
          </a:stretch>
        </p:blipFill>
        <p:spPr>
          <a:xfrm>
            <a:off x="1958547" y="2323464"/>
            <a:ext cx="7017813" cy="2680335"/>
          </a:xfrm>
          <a:prstGeom prst="rect">
            <a:avLst/>
          </a:prstGeom>
          <a:noFill/>
          <a:ln>
            <a:noFill/>
            <a:prstDash/>
          </a:ln>
        </p:spPr>
      </p:pic>
      <p:sp>
        <p:nvSpPr>
          <p:cNvPr id="2" name="ZoneTexte 1">
            <a:extLst>
              <a:ext uri="{FF2B5EF4-FFF2-40B4-BE49-F238E27FC236}">
                <a16:creationId xmlns:a16="http://schemas.microsoft.com/office/drawing/2014/main" id="{C940C51C-F4F8-40AF-BDF5-DE162CAE07A2}"/>
              </a:ext>
            </a:extLst>
          </p:cNvPr>
          <p:cNvSpPr txBox="1"/>
          <p:nvPr/>
        </p:nvSpPr>
        <p:spPr>
          <a:xfrm>
            <a:off x="2481625" y="5077451"/>
            <a:ext cx="2045764" cy="369332"/>
          </a:xfrm>
          <a:prstGeom prst="rect">
            <a:avLst/>
          </a:prstGeom>
          <a:noFill/>
        </p:spPr>
        <p:txBody>
          <a:bodyPr wrap="square" rtlCol="0">
            <a:spAutoFit/>
          </a:bodyPr>
          <a:lstStyle/>
          <a:p>
            <a:r>
              <a:rPr lang="fr-FR" i="1"/>
              <a:t>Packaging jar</a:t>
            </a:r>
          </a:p>
        </p:txBody>
      </p:sp>
      <p:sp>
        <p:nvSpPr>
          <p:cNvPr id="12" name="ZoneTexte 11">
            <a:extLst>
              <a:ext uri="{FF2B5EF4-FFF2-40B4-BE49-F238E27FC236}">
                <a16:creationId xmlns:a16="http://schemas.microsoft.com/office/drawing/2014/main" id="{42D2539E-EF1E-4209-A019-4B6439D9D4A1}"/>
              </a:ext>
            </a:extLst>
          </p:cNvPr>
          <p:cNvSpPr txBox="1"/>
          <p:nvPr/>
        </p:nvSpPr>
        <p:spPr>
          <a:xfrm>
            <a:off x="6096000" y="5077451"/>
            <a:ext cx="2045764" cy="369332"/>
          </a:xfrm>
          <a:prstGeom prst="rect">
            <a:avLst/>
          </a:prstGeom>
          <a:noFill/>
        </p:spPr>
        <p:txBody>
          <a:bodyPr wrap="square" rtlCol="0">
            <a:spAutoFit/>
          </a:bodyPr>
          <a:lstStyle/>
          <a:p>
            <a:r>
              <a:rPr lang="fr-FR" i="1"/>
              <a:t>Packaging war</a:t>
            </a:r>
          </a:p>
        </p:txBody>
      </p:sp>
    </p:spTree>
    <p:extLst>
      <p:ext uri="{BB962C8B-B14F-4D97-AF65-F5344CB8AC3E}">
        <p14:creationId xmlns:p14="http://schemas.microsoft.com/office/powerpoint/2010/main" val="17811383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Configuration du projet – Création du fichier web.xml </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2">
            <a:extLst>
              <a:ext uri="{FF2B5EF4-FFF2-40B4-BE49-F238E27FC236}">
                <a16:creationId xmlns:a16="http://schemas.microsoft.com/office/drawing/2014/main" id="{79B06564-4195-407D-92D6-6B6008D06DA1}"/>
              </a:ext>
            </a:extLst>
          </p:cNvPr>
          <p:cNvPicPr>
            <a:picLocks noChangeAspect="1"/>
          </p:cNvPicPr>
          <p:nvPr/>
        </p:nvPicPr>
        <p:blipFill>
          <a:blip r:embed="rId2"/>
          <a:stretch>
            <a:fillRect/>
          </a:stretch>
        </p:blipFill>
        <p:spPr>
          <a:xfrm>
            <a:off x="2692251" y="2536940"/>
            <a:ext cx="5797848" cy="2876698"/>
          </a:xfrm>
          <a:prstGeom prst="rect">
            <a:avLst/>
          </a:prstGeom>
        </p:spPr>
      </p:pic>
      <p:sp>
        <p:nvSpPr>
          <p:cNvPr id="9" name="Rectangle 8">
            <a:extLst>
              <a:ext uri="{FF2B5EF4-FFF2-40B4-BE49-F238E27FC236}">
                <a16:creationId xmlns:a16="http://schemas.microsoft.com/office/drawing/2014/main" id="{6EC8F448-EC75-4F05-9B96-E3BDCD9DA0FA}"/>
              </a:ext>
            </a:extLst>
          </p:cNvPr>
          <p:cNvSpPr/>
          <p:nvPr/>
        </p:nvSpPr>
        <p:spPr>
          <a:xfrm>
            <a:off x="6029326" y="2536940"/>
            <a:ext cx="2460774" cy="12444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a:extLst>
              <a:ext uri="{FF2B5EF4-FFF2-40B4-BE49-F238E27FC236}">
                <a16:creationId xmlns:a16="http://schemas.microsoft.com/office/drawing/2014/main" id="{14AE12E3-1637-4847-9A48-C3C05A943008}"/>
              </a:ext>
            </a:extLst>
          </p:cNvPr>
          <p:cNvSpPr/>
          <p:nvPr/>
        </p:nvSpPr>
        <p:spPr>
          <a:xfrm>
            <a:off x="6029325" y="4169153"/>
            <a:ext cx="2460774" cy="12444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6A60FFE7-B712-470A-9BA2-0BE06D3875FF}"/>
              </a:ext>
            </a:extLst>
          </p:cNvPr>
          <p:cNvSpPr/>
          <p:nvPr/>
        </p:nvSpPr>
        <p:spPr>
          <a:xfrm>
            <a:off x="6029325" y="3975289"/>
            <a:ext cx="2460774" cy="193864"/>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321657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Création d’une servlet</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ZoneTexte 1">
            <a:extLst>
              <a:ext uri="{FF2B5EF4-FFF2-40B4-BE49-F238E27FC236}">
                <a16:creationId xmlns:a16="http://schemas.microsoft.com/office/drawing/2014/main" id="{6B60D811-8BDD-4258-8469-C2BBFEFBF5FD}"/>
              </a:ext>
            </a:extLst>
          </p:cNvPr>
          <p:cNvSpPr txBox="1"/>
          <p:nvPr/>
        </p:nvSpPr>
        <p:spPr>
          <a:xfrm>
            <a:off x="551064" y="2238336"/>
            <a:ext cx="10469361" cy="2308324"/>
          </a:xfrm>
          <a:prstGeom prst="rect">
            <a:avLst/>
          </a:prstGeom>
          <a:noFill/>
        </p:spPr>
        <p:txBody>
          <a:bodyPr wrap="square" rtlCol="0">
            <a:spAutoFit/>
          </a:bodyPr>
          <a:lstStyle/>
          <a:p>
            <a:r>
              <a:rPr lang="en-US" b="1" dirty="0"/>
              <a:t>public class </a:t>
            </a:r>
            <a:r>
              <a:rPr lang="en-US" b="1" dirty="0" err="1"/>
              <a:t>MainServlet</a:t>
            </a:r>
            <a:r>
              <a:rPr lang="en-US" b="1" dirty="0"/>
              <a:t> </a:t>
            </a:r>
            <a:r>
              <a:rPr lang="en-US" b="1" dirty="0">
                <a:solidFill>
                  <a:srgbClr val="FF0000"/>
                </a:solidFill>
              </a:rPr>
              <a:t>extends </a:t>
            </a:r>
            <a:r>
              <a:rPr lang="en-US" b="1" dirty="0" err="1">
                <a:solidFill>
                  <a:srgbClr val="FF0000"/>
                </a:solidFill>
              </a:rPr>
              <a:t>HttpServlet</a:t>
            </a:r>
            <a:r>
              <a:rPr lang="en-US" b="1" dirty="0"/>
              <a:t>{</a:t>
            </a:r>
          </a:p>
          <a:p>
            <a:endParaRPr lang="en-US" b="1" dirty="0">
              <a:solidFill>
                <a:srgbClr val="FF0000"/>
              </a:solidFill>
            </a:endParaRPr>
          </a:p>
          <a:p>
            <a:pPr lvl="1"/>
            <a:r>
              <a:rPr lang="fr-FR" b="1" dirty="0" err="1"/>
              <a:t>protected</a:t>
            </a:r>
            <a:r>
              <a:rPr lang="fr-FR" b="1" dirty="0"/>
              <a:t> </a:t>
            </a:r>
            <a:r>
              <a:rPr lang="fr-FR" b="1" dirty="0" err="1"/>
              <a:t>void</a:t>
            </a:r>
            <a:r>
              <a:rPr lang="fr-FR" b="1" dirty="0"/>
              <a:t> </a:t>
            </a:r>
            <a:r>
              <a:rPr lang="fr-FR" b="1" dirty="0" err="1"/>
              <a:t>doGet</a:t>
            </a:r>
            <a:r>
              <a:rPr lang="fr-FR" b="1" dirty="0"/>
              <a:t> (</a:t>
            </a:r>
            <a:r>
              <a:rPr lang="fr-FR" b="1" dirty="0" err="1"/>
              <a:t>HttpServletRequest</a:t>
            </a:r>
            <a:r>
              <a:rPr lang="fr-FR" b="1" dirty="0"/>
              <a:t> </a:t>
            </a:r>
            <a:r>
              <a:rPr lang="fr-FR" b="1" dirty="0" err="1"/>
              <a:t>request</a:t>
            </a:r>
            <a:r>
              <a:rPr lang="fr-FR" b="1" dirty="0"/>
              <a:t>, </a:t>
            </a:r>
            <a:r>
              <a:rPr lang="fr-FR" b="1" dirty="0" err="1"/>
              <a:t>HttpServletResponse</a:t>
            </a:r>
            <a:r>
              <a:rPr lang="fr-FR" b="1" dirty="0"/>
              <a:t> </a:t>
            </a:r>
            <a:r>
              <a:rPr lang="fr-FR" b="1" dirty="0" err="1"/>
              <a:t>response</a:t>
            </a:r>
            <a:r>
              <a:rPr lang="fr-FR" b="1" dirty="0"/>
              <a:t>)              </a:t>
            </a:r>
          </a:p>
          <a:p>
            <a:pPr lvl="1"/>
            <a:r>
              <a:rPr lang="fr-FR" dirty="0"/>
              <a:t>            </a:t>
            </a:r>
            <a:r>
              <a:rPr lang="fr-FR" b="1" dirty="0" err="1"/>
              <a:t>throws</a:t>
            </a:r>
            <a:r>
              <a:rPr lang="fr-FR" b="1" dirty="0"/>
              <a:t> </a:t>
            </a:r>
            <a:r>
              <a:rPr lang="fr-FR" b="1" dirty="0" err="1"/>
              <a:t>ServletException</a:t>
            </a:r>
            <a:r>
              <a:rPr lang="fr-FR" b="1" dirty="0"/>
              <a:t>, </a:t>
            </a:r>
            <a:r>
              <a:rPr lang="fr-FR" b="1" dirty="0" err="1"/>
              <a:t>IOException</a:t>
            </a:r>
            <a:r>
              <a:rPr lang="fr-FR" b="1" dirty="0"/>
              <a:t>{</a:t>
            </a:r>
          </a:p>
          <a:p>
            <a:pPr lvl="1"/>
            <a:endParaRPr lang="fr-FR" b="1" dirty="0">
              <a:solidFill>
                <a:srgbClr val="FF0000"/>
              </a:solidFill>
            </a:endParaRPr>
          </a:p>
          <a:p>
            <a:pPr lvl="1"/>
            <a:r>
              <a:rPr lang="fr-FR" b="1" dirty="0"/>
              <a:t>}</a:t>
            </a:r>
            <a:endParaRPr lang="en-US" b="1" dirty="0"/>
          </a:p>
          <a:p>
            <a:r>
              <a:rPr lang="en-US" b="1" dirty="0">
                <a:solidFill>
                  <a:srgbClr val="FF0000"/>
                </a:solidFill>
              </a:rPr>
              <a:t>           //</a:t>
            </a:r>
            <a:r>
              <a:rPr lang="en-US" b="1" dirty="0" err="1">
                <a:solidFill>
                  <a:srgbClr val="FF0000"/>
                </a:solidFill>
              </a:rPr>
              <a:t>doPost</a:t>
            </a:r>
            <a:r>
              <a:rPr lang="en-US" b="1" dirty="0">
                <a:solidFill>
                  <a:srgbClr val="FF0000"/>
                </a:solidFill>
              </a:rPr>
              <a:t>, </a:t>
            </a:r>
            <a:r>
              <a:rPr lang="en-US" b="1" dirty="0" err="1">
                <a:solidFill>
                  <a:srgbClr val="FF0000"/>
                </a:solidFill>
              </a:rPr>
              <a:t>doHead</a:t>
            </a:r>
            <a:r>
              <a:rPr lang="en-US" b="1" dirty="0">
                <a:solidFill>
                  <a:srgbClr val="FF0000"/>
                </a:solidFill>
              </a:rPr>
              <a:t>, </a:t>
            </a:r>
            <a:r>
              <a:rPr lang="en-US" b="1" dirty="0" err="1">
                <a:solidFill>
                  <a:srgbClr val="FF0000"/>
                </a:solidFill>
              </a:rPr>
              <a:t>doPut</a:t>
            </a:r>
            <a:r>
              <a:rPr lang="en-US" b="1" dirty="0">
                <a:solidFill>
                  <a:srgbClr val="FF0000"/>
                </a:solidFill>
              </a:rPr>
              <a:t> </a:t>
            </a:r>
            <a:r>
              <a:rPr lang="en-US" b="1" dirty="0" err="1">
                <a:solidFill>
                  <a:srgbClr val="FF0000"/>
                </a:solidFill>
              </a:rPr>
              <a:t>etc</a:t>
            </a:r>
            <a:r>
              <a:rPr lang="en-US" b="1" dirty="0">
                <a:solidFill>
                  <a:srgbClr val="FF0000"/>
                </a:solidFill>
              </a:rPr>
              <a:t>…</a:t>
            </a:r>
          </a:p>
          <a:p>
            <a:r>
              <a:rPr lang="en-US" b="1" dirty="0"/>
              <a:t>}</a:t>
            </a:r>
            <a:endParaRPr lang="fr-FR" dirty="0"/>
          </a:p>
        </p:txBody>
      </p:sp>
    </p:spTree>
    <p:extLst>
      <p:ext uri="{BB962C8B-B14F-4D97-AF65-F5344CB8AC3E}">
        <p14:creationId xmlns:p14="http://schemas.microsoft.com/office/powerpoint/2010/main" val="1731045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 avec coin arrondi et coin rogné en haut 2">
            <a:extLst>
              <a:ext uri="{FF2B5EF4-FFF2-40B4-BE49-F238E27FC236}">
                <a16:creationId xmlns:a16="http://schemas.microsoft.com/office/drawing/2014/main" id="{001C3A50-38FA-49C8-A587-47223E3F3C35}"/>
              </a:ext>
            </a:extLst>
          </p:cNvPr>
          <p:cNvSpPr/>
          <p:nvPr/>
        </p:nvSpPr>
        <p:spPr>
          <a:xfrm>
            <a:off x="2988945" y="2049508"/>
            <a:ext cx="6766560" cy="2083525"/>
          </a:xfrm>
          <a:prstGeom prst="snipRoundRect">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a:t>JAVA Edition Entreprise</a:t>
            </a:r>
            <a:endParaRPr lang="fr-FR" sz="3200" dirty="0"/>
          </a:p>
        </p:txBody>
      </p:sp>
    </p:spTree>
    <p:extLst>
      <p:ext uri="{BB962C8B-B14F-4D97-AF65-F5344CB8AC3E}">
        <p14:creationId xmlns:p14="http://schemas.microsoft.com/office/powerpoint/2010/main" val="41468866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2815" y="869473"/>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870607" y="1332250"/>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dirty="0">
                <a:solidFill>
                  <a:srgbClr val="000000"/>
                </a:solidFill>
                <a:latin typeface="Liberation Sans" pitchFamily="18"/>
                <a:ea typeface="AR PL SungtiL GB" pitchFamily="2"/>
                <a:cs typeface="FreeSans" pitchFamily="2"/>
              </a:rPr>
              <a:t>Configuration du mapping – fichier web.xml</a:t>
            </a:r>
            <a:endParaRPr lang="fr-FR" sz="1800" b="0" i="0" u="none" strike="noStrike" kern="1200" cap="none" spc="0" baseline="0" dirty="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ZoneTexte 1">
            <a:extLst>
              <a:ext uri="{FF2B5EF4-FFF2-40B4-BE49-F238E27FC236}">
                <a16:creationId xmlns:a16="http://schemas.microsoft.com/office/drawing/2014/main" id="{6B60D811-8BDD-4258-8469-C2BBFEFBF5FD}"/>
              </a:ext>
            </a:extLst>
          </p:cNvPr>
          <p:cNvSpPr txBox="1"/>
          <p:nvPr/>
        </p:nvSpPr>
        <p:spPr>
          <a:xfrm>
            <a:off x="168152" y="1960656"/>
            <a:ext cx="6146923" cy="2708434"/>
          </a:xfrm>
          <a:prstGeom prst="rect">
            <a:avLst/>
          </a:prstGeom>
          <a:noFill/>
        </p:spPr>
        <p:txBody>
          <a:bodyPr wrap="square" rtlCol="0">
            <a:spAutoFit/>
          </a:bodyPr>
          <a:lstStyle/>
          <a:p>
            <a:r>
              <a:rPr lang="fr-FR" sz="1600" dirty="0"/>
              <a:t>&lt;servlet&gt;</a:t>
            </a:r>
          </a:p>
          <a:p>
            <a:r>
              <a:rPr lang="fr-FR" sz="1600" dirty="0"/>
              <a:t>    &lt;servlet-</a:t>
            </a:r>
            <a:r>
              <a:rPr lang="fr-FR" sz="1600" dirty="0" err="1"/>
              <a:t>name</a:t>
            </a:r>
            <a:r>
              <a:rPr lang="fr-FR" sz="1600" dirty="0"/>
              <a:t>&gt;</a:t>
            </a:r>
            <a:r>
              <a:rPr lang="fr-FR" sz="1600" dirty="0">
                <a:solidFill>
                  <a:srgbClr val="FFC000"/>
                </a:solidFill>
              </a:rPr>
              <a:t>hello</a:t>
            </a:r>
            <a:r>
              <a:rPr lang="fr-FR" sz="1600" dirty="0"/>
              <a:t>&lt;/servlet-</a:t>
            </a:r>
            <a:r>
              <a:rPr lang="fr-FR" sz="1600" dirty="0" err="1"/>
              <a:t>name</a:t>
            </a:r>
            <a:r>
              <a:rPr lang="fr-FR" sz="1600" dirty="0"/>
              <a:t>&gt;</a:t>
            </a:r>
          </a:p>
          <a:p>
            <a:r>
              <a:rPr lang="fr-FR" sz="1600" dirty="0"/>
              <a:t>    &lt;servlet-class&gt;</a:t>
            </a:r>
            <a:r>
              <a:rPr lang="fr-FR" sz="1600" dirty="0" err="1"/>
              <a:t>com.example.epita.servlet.</a:t>
            </a:r>
            <a:r>
              <a:rPr lang="fr-FR" sz="1600" dirty="0" err="1">
                <a:solidFill>
                  <a:srgbClr val="FF0000"/>
                </a:solidFill>
              </a:rPr>
              <a:t>MainServlet</a:t>
            </a:r>
            <a:r>
              <a:rPr lang="fr-FR" sz="1600" dirty="0"/>
              <a:t>&lt;/servlet-class&gt;</a:t>
            </a:r>
          </a:p>
          <a:p>
            <a:r>
              <a:rPr lang="fr-FR" sz="1600" dirty="0"/>
              <a:t>  &lt;/servlet&gt;</a:t>
            </a:r>
          </a:p>
          <a:p>
            <a:r>
              <a:rPr lang="fr-FR" dirty="0"/>
              <a:t>  </a:t>
            </a:r>
          </a:p>
          <a:p>
            <a:r>
              <a:rPr lang="fr-FR" dirty="0"/>
              <a:t>  &lt;servlet-mapping&gt;</a:t>
            </a:r>
          </a:p>
          <a:p>
            <a:r>
              <a:rPr lang="fr-FR" dirty="0"/>
              <a:t>     &lt;servlet-</a:t>
            </a:r>
            <a:r>
              <a:rPr lang="fr-FR" dirty="0" err="1"/>
              <a:t>name</a:t>
            </a:r>
            <a:r>
              <a:rPr lang="fr-FR" dirty="0"/>
              <a:t>&gt;</a:t>
            </a:r>
            <a:r>
              <a:rPr lang="fr-FR" dirty="0">
                <a:solidFill>
                  <a:srgbClr val="FFC000"/>
                </a:solidFill>
              </a:rPr>
              <a:t>hello</a:t>
            </a:r>
            <a:r>
              <a:rPr lang="fr-FR" dirty="0"/>
              <a:t>&lt;/servlet-</a:t>
            </a:r>
            <a:r>
              <a:rPr lang="fr-FR" dirty="0" err="1"/>
              <a:t>name</a:t>
            </a:r>
            <a:r>
              <a:rPr lang="fr-FR" dirty="0"/>
              <a:t>&gt;</a:t>
            </a:r>
          </a:p>
          <a:p>
            <a:r>
              <a:rPr lang="fr-FR" dirty="0"/>
              <a:t>     &lt;url-pattern&gt;</a:t>
            </a:r>
            <a:r>
              <a:rPr lang="fr-FR" dirty="0">
                <a:solidFill>
                  <a:srgbClr val="00B050"/>
                </a:solidFill>
              </a:rPr>
              <a:t>/hello</a:t>
            </a:r>
            <a:r>
              <a:rPr lang="fr-FR" dirty="0"/>
              <a:t>&lt;/url-pattern&gt;</a:t>
            </a:r>
          </a:p>
          <a:p>
            <a:r>
              <a:rPr lang="fr-FR" dirty="0"/>
              <a:t>  &lt;/servlet-mapping&gt;</a:t>
            </a:r>
          </a:p>
        </p:txBody>
      </p:sp>
      <p:cxnSp>
        <p:nvCxnSpPr>
          <p:cNvPr id="9" name="Connecteur droit 8">
            <a:extLst>
              <a:ext uri="{FF2B5EF4-FFF2-40B4-BE49-F238E27FC236}">
                <a16:creationId xmlns:a16="http://schemas.microsoft.com/office/drawing/2014/main" id="{A3FAB68A-2DA3-4D5B-8D6F-EFD42D93F87E}"/>
              </a:ext>
            </a:extLst>
          </p:cNvPr>
          <p:cNvCxnSpPr>
            <a:cxnSpLocks/>
          </p:cNvCxnSpPr>
          <p:nvPr/>
        </p:nvCxnSpPr>
        <p:spPr>
          <a:xfrm>
            <a:off x="6315075" y="2314575"/>
            <a:ext cx="0" cy="3021418"/>
          </a:xfrm>
          <a:prstGeom prst="line">
            <a:avLst/>
          </a:prstGeom>
        </p:spPr>
        <p:style>
          <a:lnRef idx="1">
            <a:schemeClr val="accent1"/>
          </a:lnRef>
          <a:fillRef idx="0">
            <a:schemeClr val="accent1"/>
          </a:fillRef>
          <a:effectRef idx="0">
            <a:schemeClr val="accent1"/>
          </a:effectRef>
          <a:fontRef idx="minor">
            <a:schemeClr val="tx1"/>
          </a:fontRef>
        </p:style>
      </p:cxnSp>
      <p:sp>
        <p:nvSpPr>
          <p:cNvPr id="11" name="ZoneTexte 10">
            <a:extLst>
              <a:ext uri="{FF2B5EF4-FFF2-40B4-BE49-F238E27FC236}">
                <a16:creationId xmlns:a16="http://schemas.microsoft.com/office/drawing/2014/main" id="{5AE7B63D-E817-43C3-8E7E-BABF66691EBE}"/>
              </a:ext>
            </a:extLst>
          </p:cNvPr>
          <p:cNvSpPr txBox="1"/>
          <p:nvPr/>
        </p:nvSpPr>
        <p:spPr>
          <a:xfrm>
            <a:off x="6489825" y="2314575"/>
            <a:ext cx="5702175" cy="830997"/>
          </a:xfrm>
          <a:prstGeom prst="rect">
            <a:avLst/>
          </a:prstGeom>
          <a:noFill/>
        </p:spPr>
        <p:txBody>
          <a:bodyPr wrap="square" rtlCol="0">
            <a:spAutoFit/>
          </a:bodyPr>
          <a:lstStyle/>
          <a:p>
            <a:r>
              <a:rPr lang="en-US" sz="1600"/>
              <a:t>public class </a:t>
            </a:r>
            <a:r>
              <a:rPr lang="en-US" sz="1600">
                <a:solidFill>
                  <a:srgbClr val="FF0000"/>
                </a:solidFill>
              </a:rPr>
              <a:t>MainServlet</a:t>
            </a:r>
            <a:r>
              <a:rPr lang="en-US" sz="1600"/>
              <a:t> extends HttpServlet{</a:t>
            </a:r>
          </a:p>
          <a:p>
            <a:endParaRPr lang="en-US" sz="1600">
              <a:solidFill>
                <a:srgbClr val="FF0000"/>
              </a:solidFill>
            </a:endParaRPr>
          </a:p>
          <a:p>
            <a:r>
              <a:rPr lang="en-US" sz="1600"/>
              <a:t>}</a:t>
            </a:r>
            <a:endParaRPr lang="fr-FR" sz="1600"/>
          </a:p>
        </p:txBody>
      </p:sp>
      <p:pic>
        <p:nvPicPr>
          <p:cNvPr id="13" name="Image 12">
            <a:extLst>
              <a:ext uri="{FF2B5EF4-FFF2-40B4-BE49-F238E27FC236}">
                <a16:creationId xmlns:a16="http://schemas.microsoft.com/office/drawing/2014/main" id="{FC19D104-1E69-4F69-8D2E-60B4F6B7FC38}"/>
              </a:ext>
            </a:extLst>
          </p:cNvPr>
          <p:cNvPicPr>
            <a:picLocks noChangeAspect="1"/>
          </p:cNvPicPr>
          <p:nvPr/>
        </p:nvPicPr>
        <p:blipFill>
          <a:blip r:embed="rId2"/>
          <a:stretch>
            <a:fillRect/>
          </a:stretch>
        </p:blipFill>
        <p:spPr>
          <a:xfrm>
            <a:off x="6838951" y="3712429"/>
            <a:ext cx="4105265" cy="2110517"/>
          </a:xfrm>
          <a:prstGeom prst="rect">
            <a:avLst/>
          </a:prstGeom>
        </p:spPr>
      </p:pic>
      <p:sp>
        <p:nvSpPr>
          <p:cNvPr id="14" name="Rectangle 13">
            <a:extLst>
              <a:ext uri="{FF2B5EF4-FFF2-40B4-BE49-F238E27FC236}">
                <a16:creationId xmlns:a16="http://schemas.microsoft.com/office/drawing/2014/main" id="{53C1B31C-F743-4DCD-9D74-1CA65001A95A}"/>
              </a:ext>
            </a:extLst>
          </p:cNvPr>
          <p:cNvSpPr/>
          <p:nvPr/>
        </p:nvSpPr>
        <p:spPr>
          <a:xfrm>
            <a:off x="8977308" y="4176832"/>
            <a:ext cx="452442" cy="2000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6629261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Configuration du mapping – Afficher une simple page</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ZoneTexte 1">
            <a:extLst>
              <a:ext uri="{FF2B5EF4-FFF2-40B4-BE49-F238E27FC236}">
                <a16:creationId xmlns:a16="http://schemas.microsoft.com/office/drawing/2014/main" id="{6B60D811-8BDD-4258-8469-C2BBFEFBF5FD}"/>
              </a:ext>
            </a:extLst>
          </p:cNvPr>
          <p:cNvSpPr txBox="1"/>
          <p:nvPr/>
        </p:nvSpPr>
        <p:spPr>
          <a:xfrm>
            <a:off x="2524125" y="2009924"/>
            <a:ext cx="7867650" cy="3816429"/>
          </a:xfrm>
          <a:prstGeom prst="rect">
            <a:avLst/>
          </a:prstGeom>
          <a:noFill/>
        </p:spPr>
        <p:txBody>
          <a:bodyPr wrap="square" rtlCol="0">
            <a:spAutoFit/>
          </a:bodyPr>
          <a:lstStyle/>
          <a:p>
            <a:r>
              <a:rPr lang="fr-FR" sz="1400" b="1" dirty="0" err="1"/>
              <a:t>protected</a:t>
            </a:r>
            <a:r>
              <a:rPr lang="fr-FR" sz="1400" b="1" dirty="0"/>
              <a:t> </a:t>
            </a:r>
            <a:r>
              <a:rPr lang="fr-FR" sz="1400" b="1" dirty="0" err="1"/>
              <a:t>void</a:t>
            </a:r>
            <a:r>
              <a:rPr lang="fr-FR" sz="1400" b="1" dirty="0"/>
              <a:t> </a:t>
            </a:r>
            <a:r>
              <a:rPr lang="fr-FR" sz="1400" b="1" dirty="0" err="1"/>
              <a:t>doGet</a:t>
            </a:r>
            <a:r>
              <a:rPr lang="fr-FR" sz="1400" b="1" dirty="0"/>
              <a:t> (</a:t>
            </a:r>
            <a:r>
              <a:rPr lang="fr-FR" sz="1400" b="1" dirty="0" err="1"/>
              <a:t>HttpServletRequest</a:t>
            </a:r>
            <a:r>
              <a:rPr lang="fr-FR" sz="1400" b="1" dirty="0"/>
              <a:t> </a:t>
            </a:r>
            <a:r>
              <a:rPr lang="fr-FR" sz="1400" b="1" dirty="0" err="1"/>
              <a:t>request</a:t>
            </a:r>
            <a:r>
              <a:rPr lang="fr-FR" sz="1400" b="1" dirty="0"/>
              <a:t>, </a:t>
            </a:r>
            <a:r>
              <a:rPr lang="fr-FR" sz="1400" b="1" dirty="0" err="1"/>
              <a:t>HttpServletResponse</a:t>
            </a:r>
            <a:r>
              <a:rPr lang="fr-FR" sz="1400" b="1" dirty="0"/>
              <a:t> </a:t>
            </a:r>
            <a:r>
              <a:rPr lang="fr-FR" sz="1400" b="1" dirty="0" err="1"/>
              <a:t>response</a:t>
            </a:r>
            <a:r>
              <a:rPr lang="fr-FR" sz="1400" b="1" dirty="0"/>
              <a:t>)              </a:t>
            </a:r>
          </a:p>
          <a:p>
            <a:r>
              <a:rPr lang="fr-FR" sz="1400" dirty="0"/>
              <a:t>            </a:t>
            </a:r>
            <a:r>
              <a:rPr lang="fr-FR" sz="1400" b="1" dirty="0" err="1"/>
              <a:t>throws</a:t>
            </a:r>
            <a:r>
              <a:rPr lang="fr-FR" sz="1400" b="1" dirty="0"/>
              <a:t> </a:t>
            </a:r>
            <a:r>
              <a:rPr lang="fr-FR" sz="1400" b="1" dirty="0" err="1"/>
              <a:t>ServletException</a:t>
            </a:r>
            <a:r>
              <a:rPr lang="fr-FR" sz="1400" b="1" dirty="0"/>
              <a:t>, </a:t>
            </a:r>
            <a:r>
              <a:rPr lang="fr-FR" sz="1400" b="1" dirty="0" err="1"/>
              <a:t>IOException</a:t>
            </a:r>
            <a:r>
              <a:rPr lang="fr-FR" sz="1400" b="1" dirty="0"/>
              <a:t> {</a:t>
            </a:r>
          </a:p>
          <a:p>
            <a:endParaRPr lang="fr-FR" sz="1400" dirty="0"/>
          </a:p>
          <a:p>
            <a:r>
              <a:rPr lang="fr-FR" sz="1400" dirty="0" err="1"/>
              <a:t>response.setContentType</a:t>
            </a:r>
            <a:r>
              <a:rPr lang="fr-FR" sz="1400" dirty="0"/>
              <a:t>( "</a:t>
            </a:r>
            <a:r>
              <a:rPr lang="fr-FR" sz="1400" dirty="0" err="1"/>
              <a:t>text</a:t>
            </a:r>
            <a:r>
              <a:rPr lang="fr-FR" sz="1400" dirty="0"/>
              <a:t>/html" );</a:t>
            </a:r>
          </a:p>
          <a:p>
            <a:r>
              <a:rPr lang="fr-FR" sz="1400" dirty="0"/>
              <a:t>    </a:t>
            </a:r>
            <a:r>
              <a:rPr lang="fr-FR" sz="1400" dirty="0" err="1"/>
              <a:t>PrintWriter</a:t>
            </a:r>
            <a:r>
              <a:rPr lang="fr-FR" sz="1400" dirty="0"/>
              <a:t> out = </a:t>
            </a:r>
            <a:r>
              <a:rPr lang="fr-FR" sz="1400" dirty="0" err="1"/>
              <a:t>response.getWriter</a:t>
            </a:r>
            <a:r>
              <a:rPr lang="fr-FR" sz="1400" dirty="0"/>
              <a:t>();</a:t>
            </a:r>
          </a:p>
          <a:p>
            <a:r>
              <a:rPr lang="fr-FR" sz="1400" dirty="0"/>
              <a:t>    </a:t>
            </a:r>
            <a:r>
              <a:rPr lang="fr-FR" sz="1400" dirty="0" err="1"/>
              <a:t>out.println</a:t>
            </a:r>
            <a:r>
              <a:rPr lang="fr-FR" sz="1400" dirty="0"/>
              <a:t>( "&lt;HTML&gt;" );</a:t>
            </a:r>
          </a:p>
          <a:p>
            <a:r>
              <a:rPr lang="fr-FR" sz="1400" dirty="0"/>
              <a:t>    </a:t>
            </a:r>
            <a:r>
              <a:rPr lang="fr-FR" sz="1400" dirty="0" err="1"/>
              <a:t>out.println</a:t>
            </a:r>
            <a:r>
              <a:rPr lang="fr-FR" sz="1400" dirty="0"/>
              <a:t>( "&lt;HEAD&gt;");</a:t>
            </a:r>
          </a:p>
          <a:p>
            <a:r>
              <a:rPr lang="fr-FR" sz="1400" dirty="0"/>
              <a:t>    </a:t>
            </a:r>
            <a:r>
              <a:rPr lang="fr-FR" sz="1400" dirty="0" err="1"/>
              <a:t>out.println</a:t>
            </a:r>
            <a:r>
              <a:rPr lang="fr-FR" sz="1400" dirty="0"/>
              <a:t>( "&lt;TITLE &gt;Hello&lt;/TITLE&gt;" );</a:t>
            </a:r>
          </a:p>
          <a:p>
            <a:r>
              <a:rPr lang="fr-FR" sz="1400" dirty="0"/>
              <a:t>    </a:t>
            </a:r>
            <a:r>
              <a:rPr lang="fr-FR" sz="1400" dirty="0" err="1"/>
              <a:t>out.println</a:t>
            </a:r>
            <a:r>
              <a:rPr lang="fr-FR" sz="1400" dirty="0"/>
              <a:t>( "&lt;/HEAD&gt;" );</a:t>
            </a:r>
          </a:p>
          <a:p>
            <a:r>
              <a:rPr lang="fr-FR" sz="1400" dirty="0"/>
              <a:t>    </a:t>
            </a:r>
            <a:r>
              <a:rPr lang="fr-FR" sz="1400" dirty="0" err="1"/>
              <a:t>out.println</a:t>
            </a:r>
            <a:r>
              <a:rPr lang="fr-FR" sz="1400" dirty="0"/>
              <a:t>( "&lt;BODY&gt;" );</a:t>
            </a:r>
          </a:p>
          <a:p>
            <a:r>
              <a:rPr lang="fr-FR" sz="1400" dirty="0"/>
              <a:t>    </a:t>
            </a:r>
            <a:r>
              <a:rPr lang="fr-FR" sz="1400" dirty="0" err="1"/>
              <a:t>out.println</a:t>
            </a:r>
            <a:r>
              <a:rPr lang="fr-FR" sz="1400" dirty="0"/>
              <a:t>( "&lt;H1&gt;Hello &lt;/H1&gt;" +</a:t>
            </a:r>
            <a:r>
              <a:rPr lang="fr-FR" sz="1400" dirty="0" err="1"/>
              <a:t>service.getLastName</a:t>
            </a:r>
            <a:r>
              <a:rPr lang="fr-FR" sz="1400" dirty="0"/>
              <a:t>());</a:t>
            </a:r>
          </a:p>
          <a:p>
            <a:r>
              <a:rPr lang="fr-FR" sz="1400" dirty="0"/>
              <a:t>    </a:t>
            </a:r>
            <a:r>
              <a:rPr lang="fr-FR" sz="1400" dirty="0" err="1"/>
              <a:t>out.println</a:t>
            </a:r>
            <a:r>
              <a:rPr lang="fr-FR" sz="1400" dirty="0"/>
              <a:t>( "&lt;/BODY&gt;" );</a:t>
            </a:r>
          </a:p>
          <a:p>
            <a:r>
              <a:rPr lang="fr-FR" sz="1400" dirty="0"/>
              <a:t>    </a:t>
            </a:r>
            <a:r>
              <a:rPr lang="fr-FR" sz="1400" dirty="0" err="1"/>
              <a:t>out.println</a:t>
            </a:r>
            <a:r>
              <a:rPr lang="fr-FR" sz="1400" dirty="0"/>
              <a:t>( "&lt;/HTML&gt;" );</a:t>
            </a:r>
          </a:p>
          <a:p>
            <a:r>
              <a:rPr lang="fr-FR" sz="1400" dirty="0"/>
              <a:t>    </a:t>
            </a:r>
            <a:r>
              <a:rPr lang="fr-FR" sz="1400" dirty="0" err="1"/>
              <a:t>out.close</a:t>
            </a:r>
            <a:r>
              <a:rPr lang="fr-FR" sz="1400" dirty="0"/>
              <a:t>();</a:t>
            </a:r>
          </a:p>
          <a:p>
            <a:endParaRPr lang="fr-FR" sz="1400" dirty="0"/>
          </a:p>
          <a:p>
            <a:r>
              <a:rPr lang="fr-FR" sz="1400" dirty="0"/>
              <a:t>}</a:t>
            </a:r>
          </a:p>
          <a:p>
            <a:endParaRPr lang="fr-FR" dirty="0"/>
          </a:p>
        </p:txBody>
      </p:sp>
    </p:spTree>
    <p:extLst>
      <p:ext uri="{BB962C8B-B14F-4D97-AF65-F5344CB8AC3E}">
        <p14:creationId xmlns:p14="http://schemas.microsoft.com/office/powerpoint/2010/main" val="15215412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 avec coin arrondi et coin rogné en haut 35">
            <a:extLst>
              <a:ext uri="{FF2B5EF4-FFF2-40B4-BE49-F238E27FC236}">
                <a16:creationId xmlns:a16="http://schemas.microsoft.com/office/drawing/2014/main" id="{7DE04DD3-A10B-4DFA-B7FA-02AC039B3172}"/>
              </a:ext>
            </a:extLst>
          </p:cNvPr>
          <p:cNvSpPr/>
          <p:nvPr/>
        </p:nvSpPr>
        <p:spPr>
          <a:xfrm>
            <a:off x="2647405" y="1887583"/>
            <a:ext cx="6766560" cy="2083525"/>
          </a:xfrm>
          <a:prstGeom prst="snipRoundRect">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a:t>Mise en pratique</a:t>
            </a:r>
            <a:endParaRPr lang="fr-FR" sz="3200" dirty="0"/>
          </a:p>
        </p:txBody>
      </p:sp>
    </p:spTree>
    <p:extLst>
      <p:ext uri="{BB962C8B-B14F-4D97-AF65-F5344CB8AC3E}">
        <p14:creationId xmlns:p14="http://schemas.microsoft.com/office/powerpoint/2010/main" val="1246231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Configuration du mapping – Afficher une simple page JSP</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ZoneTexte 1">
            <a:extLst>
              <a:ext uri="{FF2B5EF4-FFF2-40B4-BE49-F238E27FC236}">
                <a16:creationId xmlns:a16="http://schemas.microsoft.com/office/drawing/2014/main" id="{6B60D811-8BDD-4258-8469-C2BBFEFBF5FD}"/>
              </a:ext>
            </a:extLst>
          </p:cNvPr>
          <p:cNvSpPr txBox="1"/>
          <p:nvPr/>
        </p:nvSpPr>
        <p:spPr>
          <a:xfrm>
            <a:off x="1733550" y="2284536"/>
            <a:ext cx="9448800" cy="2554545"/>
          </a:xfrm>
          <a:prstGeom prst="rect">
            <a:avLst/>
          </a:prstGeom>
          <a:noFill/>
        </p:spPr>
        <p:txBody>
          <a:bodyPr wrap="square" rtlCol="0">
            <a:spAutoFit/>
          </a:bodyPr>
          <a:lstStyle/>
          <a:p>
            <a:r>
              <a:rPr lang="fr-FR" sz="1600" b="1" dirty="0" err="1"/>
              <a:t>protected</a:t>
            </a:r>
            <a:r>
              <a:rPr lang="fr-FR" sz="1600" b="1" dirty="0"/>
              <a:t> </a:t>
            </a:r>
            <a:r>
              <a:rPr lang="fr-FR" sz="1600" b="1" dirty="0" err="1"/>
              <a:t>void</a:t>
            </a:r>
            <a:r>
              <a:rPr lang="fr-FR" sz="1600" b="1" dirty="0"/>
              <a:t> </a:t>
            </a:r>
            <a:r>
              <a:rPr lang="fr-FR" sz="1600" b="1" dirty="0" err="1"/>
              <a:t>doGet</a:t>
            </a:r>
            <a:r>
              <a:rPr lang="fr-FR" sz="1600" b="1" dirty="0"/>
              <a:t> (</a:t>
            </a:r>
            <a:r>
              <a:rPr lang="fr-FR" sz="1600" b="1" dirty="0" err="1"/>
              <a:t>HttpServletRequest</a:t>
            </a:r>
            <a:r>
              <a:rPr lang="fr-FR" sz="1600" b="1" dirty="0"/>
              <a:t> </a:t>
            </a:r>
            <a:r>
              <a:rPr lang="fr-FR" sz="1600" b="1" dirty="0" err="1"/>
              <a:t>request</a:t>
            </a:r>
            <a:r>
              <a:rPr lang="fr-FR" sz="1600" b="1" dirty="0"/>
              <a:t>, </a:t>
            </a:r>
            <a:r>
              <a:rPr lang="fr-FR" sz="1600" b="1" dirty="0" err="1"/>
              <a:t>HttpServletResponse</a:t>
            </a:r>
            <a:r>
              <a:rPr lang="fr-FR" sz="1600" b="1" dirty="0"/>
              <a:t> </a:t>
            </a:r>
            <a:r>
              <a:rPr lang="fr-FR" sz="1600" b="1" dirty="0" err="1"/>
              <a:t>response</a:t>
            </a:r>
            <a:r>
              <a:rPr lang="fr-FR" sz="1600" b="1" dirty="0"/>
              <a:t>)              </a:t>
            </a:r>
          </a:p>
          <a:p>
            <a:r>
              <a:rPr lang="fr-FR" sz="1600" dirty="0"/>
              <a:t>            </a:t>
            </a:r>
            <a:r>
              <a:rPr lang="fr-FR" sz="1600" b="1" dirty="0" err="1"/>
              <a:t>throws</a:t>
            </a:r>
            <a:r>
              <a:rPr lang="fr-FR" sz="1600" b="1" dirty="0"/>
              <a:t> </a:t>
            </a:r>
            <a:r>
              <a:rPr lang="fr-FR" sz="1600" b="1" dirty="0" err="1"/>
              <a:t>ServletException</a:t>
            </a:r>
            <a:r>
              <a:rPr lang="fr-FR" sz="1600" b="1" dirty="0"/>
              <a:t>, </a:t>
            </a:r>
            <a:r>
              <a:rPr lang="fr-FR" sz="1600" b="1" dirty="0" err="1"/>
              <a:t>IOException</a:t>
            </a:r>
            <a:r>
              <a:rPr lang="fr-FR" sz="1600" b="1" dirty="0"/>
              <a:t> {</a:t>
            </a:r>
          </a:p>
          <a:p>
            <a:endParaRPr lang="fr-FR" sz="1600" dirty="0"/>
          </a:p>
          <a:p>
            <a:r>
              <a:rPr lang="en-US" sz="1600" dirty="0" err="1"/>
              <a:t>System.</a:t>
            </a:r>
            <a:r>
              <a:rPr lang="en-US" sz="1600" b="1" i="1" dirty="0" err="1"/>
              <a:t>out.println</a:t>
            </a:r>
            <a:r>
              <a:rPr lang="en-US" sz="1600" b="1" i="1" dirty="0"/>
              <a:t>("Hello world!!");</a:t>
            </a:r>
          </a:p>
          <a:p>
            <a:endParaRPr lang="fr-FR" sz="1600" dirty="0"/>
          </a:p>
          <a:p>
            <a:r>
              <a:rPr lang="fr-FR" sz="1600" b="1" dirty="0" err="1"/>
              <a:t>this.getServletContext</a:t>
            </a:r>
            <a:r>
              <a:rPr lang="fr-FR" sz="1600" b="1" dirty="0"/>
              <a:t>().</a:t>
            </a:r>
            <a:r>
              <a:rPr lang="fr-FR" sz="1600" b="1" dirty="0" err="1"/>
              <a:t>getRequestDispatcher</a:t>
            </a:r>
            <a:r>
              <a:rPr lang="fr-FR" sz="1600" b="1" dirty="0"/>
              <a:t>("/WEB-INF/pages/</a:t>
            </a:r>
            <a:r>
              <a:rPr lang="fr-FR" sz="1600" b="1" dirty="0" err="1"/>
              <a:t>hello.jsp</a:t>
            </a:r>
            <a:r>
              <a:rPr lang="fr-FR" sz="1600" b="1" dirty="0"/>
              <a:t>").</a:t>
            </a:r>
            <a:r>
              <a:rPr lang="fr-FR" sz="1600" b="1" dirty="0" err="1"/>
              <a:t>forward</a:t>
            </a:r>
            <a:r>
              <a:rPr lang="fr-FR" sz="1600" b="1" dirty="0"/>
              <a:t>(</a:t>
            </a:r>
            <a:r>
              <a:rPr lang="fr-FR" sz="1600" b="1" dirty="0" err="1"/>
              <a:t>request</a:t>
            </a:r>
            <a:r>
              <a:rPr lang="fr-FR" sz="1600" b="1" dirty="0"/>
              <a:t>, </a:t>
            </a:r>
            <a:r>
              <a:rPr lang="fr-FR" sz="1600" b="1" dirty="0" err="1"/>
              <a:t>response</a:t>
            </a:r>
            <a:r>
              <a:rPr lang="fr-FR" sz="1600" b="1" dirty="0"/>
              <a:t>);</a:t>
            </a:r>
          </a:p>
          <a:p>
            <a:endParaRPr lang="fr-FR" sz="1600" dirty="0"/>
          </a:p>
          <a:p>
            <a:endParaRPr lang="fr-FR" sz="1600" dirty="0"/>
          </a:p>
          <a:p>
            <a:r>
              <a:rPr lang="fr-FR" sz="1600" dirty="0"/>
              <a:t>}</a:t>
            </a:r>
          </a:p>
        </p:txBody>
      </p:sp>
    </p:spTree>
    <p:extLst>
      <p:ext uri="{BB962C8B-B14F-4D97-AF65-F5344CB8AC3E}">
        <p14:creationId xmlns:p14="http://schemas.microsoft.com/office/powerpoint/2010/main" val="19101563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6896411"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Configuration du mapping – Afficher une simple page JSP</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ZoneTexte 1">
            <a:extLst>
              <a:ext uri="{FF2B5EF4-FFF2-40B4-BE49-F238E27FC236}">
                <a16:creationId xmlns:a16="http://schemas.microsoft.com/office/drawing/2014/main" id="{6B60D811-8BDD-4258-8469-C2BBFEFBF5FD}"/>
              </a:ext>
            </a:extLst>
          </p:cNvPr>
          <p:cNvSpPr txBox="1"/>
          <p:nvPr/>
        </p:nvSpPr>
        <p:spPr>
          <a:xfrm>
            <a:off x="1733550" y="2031814"/>
            <a:ext cx="9448800" cy="3416320"/>
          </a:xfrm>
          <a:prstGeom prst="rect">
            <a:avLst/>
          </a:prstGeom>
          <a:noFill/>
        </p:spPr>
        <p:txBody>
          <a:bodyPr wrap="square" rtlCol="0">
            <a:spAutoFit/>
          </a:bodyPr>
          <a:lstStyle/>
          <a:p>
            <a:r>
              <a:rPr lang="fr-FR" dirty="0">
                <a:solidFill>
                  <a:srgbClr val="FF0000"/>
                </a:solidFill>
              </a:rPr>
              <a:t>&lt;%@ page </a:t>
            </a:r>
            <a:r>
              <a:rPr lang="fr-FR" dirty="0" err="1">
                <a:solidFill>
                  <a:srgbClr val="FF0000"/>
                </a:solidFill>
              </a:rPr>
              <a:t>language</a:t>
            </a:r>
            <a:r>
              <a:rPr lang="fr-FR" dirty="0">
                <a:solidFill>
                  <a:srgbClr val="FF0000"/>
                </a:solidFill>
              </a:rPr>
              <a:t>=</a:t>
            </a:r>
            <a:r>
              <a:rPr lang="fr-FR" i="1" dirty="0">
                <a:solidFill>
                  <a:srgbClr val="FF0000"/>
                </a:solidFill>
              </a:rPr>
              <a:t>"java" </a:t>
            </a:r>
            <a:r>
              <a:rPr lang="fr-FR" i="1" dirty="0" err="1">
                <a:solidFill>
                  <a:srgbClr val="FF0000"/>
                </a:solidFill>
              </a:rPr>
              <a:t>contentType</a:t>
            </a:r>
            <a:r>
              <a:rPr lang="fr-FR" i="1" dirty="0">
                <a:solidFill>
                  <a:srgbClr val="FF0000"/>
                </a:solidFill>
              </a:rPr>
              <a:t>="</a:t>
            </a:r>
            <a:r>
              <a:rPr lang="fr-FR" i="1" dirty="0" err="1">
                <a:solidFill>
                  <a:srgbClr val="FF0000"/>
                </a:solidFill>
              </a:rPr>
              <a:t>text</a:t>
            </a:r>
            <a:r>
              <a:rPr lang="fr-FR" i="1" dirty="0">
                <a:solidFill>
                  <a:srgbClr val="FF0000"/>
                </a:solidFill>
              </a:rPr>
              <a:t>/html; </a:t>
            </a:r>
            <a:r>
              <a:rPr lang="fr-FR" i="1" dirty="0" err="1">
                <a:solidFill>
                  <a:srgbClr val="FF0000"/>
                </a:solidFill>
              </a:rPr>
              <a:t>charset</a:t>
            </a:r>
            <a:r>
              <a:rPr lang="fr-FR" i="1" dirty="0">
                <a:solidFill>
                  <a:srgbClr val="FF0000"/>
                </a:solidFill>
              </a:rPr>
              <a:t>=ISO-8859-1"</a:t>
            </a:r>
          </a:p>
          <a:p>
            <a:r>
              <a:rPr lang="fr-FR" dirty="0">
                <a:solidFill>
                  <a:srgbClr val="FF0000"/>
                </a:solidFill>
              </a:rPr>
              <a:t>    </a:t>
            </a:r>
            <a:r>
              <a:rPr lang="fr-FR" dirty="0" err="1">
                <a:solidFill>
                  <a:srgbClr val="FF0000"/>
                </a:solidFill>
              </a:rPr>
              <a:t>pageEncoding</a:t>
            </a:r>
            <a:r>
              <a:rPr lang="fr-FR" dirty="0">
                <a:solidFill>
                  <a:srgbClr val="FF0000"/>
                </a:solidFill>
              </a:rPr>
              <a:t>=</a:t>
            </a:r>
            <a:r>
              <a:rPr lang="fr-FR" i="1" dirty="0">
                <a:solidFill>
                  <a:srgbClr val="FF0000"/>
                </a:solidFill>
              </a:rPr>
              <a:t>"ISO-8859-1"%&gt;</a:t>
            </a:r>
          </a:p>
          <a:p>
            <a:r>
              <a:rPr lang="fr-FR" dirty="0"/>
              <a:t>&lt;!DOCTYPE html&gt;</a:t>
            </a:r>
          </a:p>
          <a:p>
            <a:r>
              <a:rPr lang="fr-FR" dirty="0"/>
              <a:t>&lt;html&gt;</a:t>
            </a:r>
          </a:p>
          <a:p>
            <a:r>
              <a:rPr lang="fr-FR" dirty="0"/>
              <a:t>&lt;</a:t>
            </a:r>
            <a:r>
              <a:rPr lang="fr-FR" dirty="0" err="1"/>
              <a:t>head</a:t>
            </a:r>
            <a:r>
              <a:rPr lang="fr-FR" dirty="0"/>
              <a:t>&gt;</a:t>
            </a:r>
          </a:p>
          <a:p>
            <a:r>
              <a:rPr lang="fr-FR" dirty="0"/>
              <a:t>&lt;</a:t>
            </a:r>
            <a:r>
              <a:rPr lang="fr-FR" dirty="0" err="1"/>
              <a:t>meta</a:t>
            </a:r>
            <a:r>
              <a:rPr lang="fr-FR" dirty="0"/>
              <a:t> </a:t>
            </a:r>
            <a:r>
              <a:rPr lang="fr-FR" dirty="0" err="1"/>
              <a:t>charset</a:t>
            </a:r>
            <a:r>
              <a:rPr lang="fr-FR" dirty="0"/>
              <a:t>=</a:t>
            </a:r>
            <a:r>
              <a:rPr lang="fr-FR" i="1" dirty="0"/>
              <a:t>"ISO-8859-1"&gt;</a:t>
            </a:r>
          </a:p>
          <a:p>
            <a:r>
              <a:rPr lang="fr-FR" dirty="0"/>
              <a:t>&lt;</a:t>
            </a:r>
            <a:r>
              <a:rPr lang="fr-FR" dirty="0" err="1"/>
              <a:t>title</a:t>
            </a:r>
            <a:r>
              <a:rPr lang="fr-FR" dirty="0"/>
              <a:t>&gt;hello&lt;/</a:t>
            </a:r>
            <a:r>
              <a:rPr lang="fr-FR" dirty="0" err="1"/>
              <a:t>title</a:t>
            </a:r>
            <a:r>
              <a:rPr lang="fr-FR" dirty="0"/>
              <a:t>&gt;</a:t>
            </a:r>
          </a:p>
          <a:p>
            <a:r>
              <a:rPr lang="fr-FR" dirty="0"/>
              <a:t>&lt;/</a:t>
            </a:r>
            <a:r>
              <a:rPr lang="fr-FR" dirty="0" err="1"/>
              <a:t>head</a:t>
            </a:r>
            <a:r>
              <a:rPr lang="fr-FR" dirty="0"/>
              <a:t>&gt;</a:t>
            </a:r>
          </a:p>
          <a:p>
            <a:r>
              <a:rPr lang="fr-FR" dirty="0"/>
              <a:t>&lt;body&gt;</a:t>
            </a:r>
          </a:p>
          <a:p>
            <a:r>
              <a:rPr lang="en-US" dirty="0"/>
              <a:t>   &lt;h1&gt;HELLO WORLD FROM JSP !!  &lt;/h1&gt;</a:t>
            </a:r>
          </a:p>
          <a:p>
            <a:r>
              <a:rPr lang="fr-FR" dirty="0"/>
              <a:t>&lt;/body&gt;</a:t>
            </a:r>
          </a:p>
          <a:p>
            <a:r>
              <a:rPr lang="fr-FR" dirty="0"/>
              <a:t>&lt;/html&gt;</a:t>
            </a:r>
            <a:endParaRPr lang="fr-FR" sz="1600" dirty="0"/>
          </a:p>
        </p:txBody>
      </p:sp>
    </p:spTree>
    <p:extLst>
      <p:ext uri="{BB962C8B-B14F-4D97-AF65-F5344CB8AC3E}">
        <p14:creationId xmlns:p14="http://schemas.microsoft.com/office/powerpoint/2010/main" val="39391589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 avec coin arrondi et coin rogné en haut 35">
            <a:extLst>
              <a:ext uri="{FF2B5EF4-FFF2-40B4-BE49-F238E27FC236}">
                <a16:creationId xmlns:a16="http://schemas.microsoft.com/office/drawing/2014/main" id="{7DE04DD3-A10B-4DFA-B7FA-02AC039B3172}"/>
              </a:ext>
            </a:extLst>
          </p:cNvPr>
          <p:cNvSpPr/>
          <p:nvPr/>
        </p:nvSpPr>
        <p:spPr>
          <a:xfrm>
            <a:off x="2647405" y="1887583"/>
            <a:ext cx="6766560" cy="2083525"/>
          </a:xfrm>
          <a:prstGeom prst="snipRoundRect">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a:t>Passage de paramètre</a:t>
            </a:r>
            <a:endParaRPr lang="fr-FR" sz="3200" dirty="0"/>
          </a:p>
        </p:txBody>
      </p:sp>
    </p:spTree>
    <p:extLst>
      <p:ext uri="{BB962C8B-B14F-4D97-AF65-F5344CB8AC3E}">
        <p14:creationId xmlns:p14="http://schemas.microsoft.com/office/powerpoint/2010/main" val="13431190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7997" y="1165677"/>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522007"/>
            <a:ext cx="7642653" cy="356330"/>
          </a:xfrm>
          <a:prstGeom prst="rect">
            <a:avLst/>
          </a:prstGeom>
          <a:noFill/>
          <a:ln cap="flat">
            <a:noFill/>
          </a:ln>
        </p:spPr>
        <p:txBody>
          <a:bodyPr vert="horz" wrap="squar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Configuration du mapping – Passage de paramètre Servlet vers JSP</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ZoneTexte 1">
            <a:extLst>
              <a:ext uri="{FF2B5EF4-FFF2-40B4-BE49-F238E27FC236}">
                <a16:creationId xmlns:a16="http://schemas.microsoft.com/office/drawing/2014/main" id="{6B60D811-8BDD-4258-8469-C2BBFEFBF5FD}"/>
              </a:ext>
            </a:extLst>
          </p:cNvPr>
          <p:cNvSpPr txBox="1"/>
          <p:nvPr/>
        </p:nvSpPr>
        <p:spPr>
          <a:xfrm>
            <a:off x="666750" y="2234667"/>
            <a:ext cx="10544175" cy="2862322"/>
          </a:xfrm>
          <a:prstGeom prst="rect">
            <a:avLst/>
          </a:prstGeom>
          <a:noFill/>
        </p:spPr>
        <p:txBody>
          <a:bodyPr wrap="square" rtlCol="0">
            <a:spAutoFit/>
          </a:bodyPr>
          <a:lstStyle/>
          <a:p>
            <a:r>
              <a:rPr lang="fr-FR" b="1" dirty="0" err="1"/>
              <a:t>protected</a:t>
            </a:r>
            <a:r>
              <a:rPr lang="fr-FR" b="1" dirty="0"/>
              <a:t> </a:t>
            </a:r>
            <a:r>
              <a:rPr lang="fr-FR" b="1" dirty="0" err="1"/>
              <a:t>void</a:t>
            </a:r>
            <a:r>
              <a:rPr lang="fr-FR" b="1" dirty="0"/>
              <a:t> </a:t>
            </a:r>
            <a:r>
              <a:rPr lang="fr-FR" b="1" dirty="0" err="1"/>
              <a:t>doGet</a:t>
            </a:r>
            <a:r>
              <a:rPr lang="fr-FR" b="1" dirty="0"/>
              <a:t> (</a:t>
            </a:r>
            <a:r>
              <a:rPr lang="fr-FR" b="1" dirty="0" err="1"/>
              <a:t>HttpServletRequest</a:t>
            </a:r>
            <a:r>
              <a:rPr lang="fr-FR" b="1" dirty="0"/>
              <a:t> </a:t>
            </a:r>
            <a:r>
              <a:rPr lang="fr-FR" b="1" dirty="0" err="1"/>
              <a:t>request</a:t>
            </a:r>
            <a:r>
              <a:rPr lang="fr-FR" b="1" dirty="0"/>
              <a:t>, </a:t>
            </a:r>
            <a:r>
              <a:rPr lang="fr-FR" b="1" dirty="0" err="1"/>
              <a:t>HttpServletResponse</a:t>
            </a:r>
            <a:r>
              <a:rPr lang="fr-FR" b="1" dirty="0"/>
              <a:t> </a:t>
            </a:r>
            <a:r>
              <a:rPr lang="fr-FR" b="1" dirty="0" err="1"/>
              <a:t>response</a:t>
            </a:r>
            <a:r>
              <a:rPr lang="fr-FR" b="1" dirty="0"/>
              <a:t>)              </a:t>
            </a:r>
          </a:p>
          <a:p>
            <a:r>
              <a:rPr lang="fr-FR" dirty="0"/>
              <a:t>            </a:t>
            </a:r>
            <a:r>
              <a:rPr lang="fr-FR" b="1" dirty="0" err="1"/>
              <a:t>throws</a:t>
            </a:r>
            <a:r>
              <a:rPr lang="fr-FR" b="1" dirty="0"/>
              <a:t> </a:t>
            </a:r>
            <a:r>
              <a:rPr lang="fr-FR" b="1" dirty="0" err="1"/>
              <a:t>ServletException</a:t>
            </a:r>
            <a:r>
              <a:rPr lang="fr-FR" b="1" dirty="0"/>
              <a:t>, </a:t>
            </a:r>
            <a:r>
              <a:rPr lang="fr-FR" b="1" dirty="0" err="1"/>
              <a:t>IOException</a:t>
            </a:r>
            <a:r>
              <a:rPr lang="fr-FR" b="1" dirty="0"/>
              <a:t> {</a:t>
            </a:r>
          </a:p>
          <a:p>
            <a:endParaRPr lang="fr-FR" dirty="0"/>
          </a:p>
          <a:p>
            <a:r>
              <a:rPr lang="fr-FR" dirty="0" err="1"/>
              <a:t>request.setAttribute</a:t>
            </a:r>
            <a:r>
              <a:rPr lang="fr-FR" dirty="0"/>
              <a:t>("</a:t>
            </a:r>
            <a:r>
              <a:rPr lang="fr-FR" dirty="0" err="1"/>
              <a:t>name</a:t>
            </a:r>
            <a:r>
              <a:rPr lang="fr-FR" dirty="0"/>
              <a:t>", "TOM");</a:t>
            </a:r>
          </a:p>
          <a:p>
            <a:endParaRPr lang="fr-FR" dirty="0"/>
          </a:p>
          <a:p>
            <a:r>
              <a:rPr lang="fr-FR" b="1" dirty="0" err="1"/>
              <a:t>this.getServletContext</a:t>
            </a:r>
            <a:r>
              <a:rPr lang="fr-FR" b="1" dirty="0"/>
              <a:t>().</a:t>
            </a:r>
            <a:r>
              <a:rPr lang="fr-FR" b="1" dirty="0" err="1"/>
              <a:t>getRequestDispatcher</a:t>
            </a:r>
            <a:r>
              <a:rPr lang="fr-FR" b="1" dirty="0"/>
              <a:t>("/WEB-INF/pages/</a:t>
            </a:r>
            <a:r>
              <a:rPr lang="fr-FR" b="1" dirty="0" err="1"/>
              <a:t>hello.jsp</a:t>
            </a:r>
            <a:r>
              <a:rPr lang="fr-FR" b="1" dirty="0"/>
              <a:t>").</a:t>
            </a:r>
            <a:r>
              <a:rPr lang="fr-FR" b="1" dirty="0" err="1"/>
              <a:t>forward</a:t>
            </a:r>
            <a:r>
              <a:rPr lang="fr-FR" b="1" dirty="0"/>
              <a:t>(</a:t>
            </a:r>
            <a:r>
              <a:rPr lang="fr-FR" b="1" dirty="0" err="1"/>
              <a:t>request</a:t>
            </a:r>
            <a:r>
              <a:rPr lang="fr-FR" b="1" dirty="0"/>
              <a:t>, </a:t>
            </a:r>
            <a:r>
              <a:rPr lang="fr-FR" b="1" dirty="0" err="1"/>
              <a:t>response</a:t>
            </a:r>
            <a:r>
              <a:rPr lang="fr-FR" b="1" dirty="0"/>
              <a:t>);</a:t>
            </a:r>
          </a:p>
          <a:p>
            <a:endParaRPr lang="fr-FR" dirty="0"/>
          </a:p>
          <a:p>
            <a:endParaRPr lang="fr-FR" dirty="0"/>
          </a:p>
          <a:p>
            <a:r>
              <a:rPr lang="fr-FR" dirty="0"/>
              <a:t>}</a:t>
            </a:r>
            <a:endParaRPr lang="fr-FR" sz="1600" dirty="0"/>
          </a:p>
        </p:txBody>
      </p:sp>
    </p:spTree>
    <p:extLst>
      <p:ext uri="{BB962C8B-B14F-4D97-AF65-F5344CB8AC3E}">
        <p14:creationId xmlns:p14="http://schemas.microsoft.com/office/powerpoint/2010/main" val="39436610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7997" y="984702"/>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350557"/>
            <a:ext cx="8080803" cy="356330"/>
          </a:xfrm>
          <a:prstGeom prst="rect">
            <a:avLst/>
          </a:prstGeom>
          <a:noFill/>
          <a:ln cap="flat">
            <a:noFill/>
          </a:ln>
        </p:spPr>
        <p:txBody>
          <a:bodyPr vert="horz" wrap="square" lIns="90004" tIns="44997" rIns="90004" bIns="44997" anchor="t" anchorCtr="0" compatLnSpc="0">
            <a:spAutoFit/>
          </a:bodyPr>
          <a:lstStyle/>
          <a:p>
            <a:pPr lvl="0" hangingPunct="0">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Configuration du mapping – Passage de paramètre Servlet vers JSP</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ZoneTexte 1">
            <a:extLst>
              <a:ext uri="{FF2B5EF4-FFF2-40B4-BE49-F238E27FC236}">
                <a16:creationId xmlns:a16="http://schemas.microsoft.com/office/drawing/2014/main" id="{6B60D811-8BDD-4258-8469-C2BBFEFBF5FD}"/>
              </a:ext>
            </a:extLst>
          </p:cNvPr>
          <p:cNvSpPr txBox="1"/>
          <p:nvPr/>
        </p:nvSpPr>
        <p:spPr>
          <a:xfrm>
            <a:off x="1733550" y="1906671"/>
            <a:ext cx="9448800" cy="3785652"/>
          </a:xfrm>
          <a:prstGeom prst="rect">
            <a:avLst/>
          </a:prstGeom>
          <a:noFill/>
        </p:spPr>
        <p:txBody>
          <a:bodyPr wrap="square" rtlCol="0">
            <a:spAutoFit/>
          </a:bodyPr>
          <a:lstStyle/>
          <a:p>
            <a:r>
              <a:rPr lang="fr-FR" sz="1600" dirty="0"/>
              <a:t>&lt;%@ page </a:t>
            </a:r>
            <a:r>
              <a:rPr lang="fr-FR" sz="1600" dirty="0" err="1"/>
              <a:t>language</a:t>
            </a:r>
            <a:r>
              <a:rPr lang="fr-FR" sz="1600" dirty="0"/>
              <a:t>=</a:t>
            </a:r>
            <a:r>
              <a:rPr lang="fr-FR" sz="1600" i="1" dirty="0"/>
              <a:t>"java" </a:t>
            </a:r>
            <a:r>
              <a:rPr lang="fr-FR" sz="1600" i="1" dirty="0" err="1"/>
              <a:t>contentType</a:t>
            </a:r>
            <a:r>
              <a:rPr lang="fr-FR" sz="1600" i="1" dirty="0"/>
              <a:t>="</a:t>
            </a:r>
            <a:r>
              <a:rPr lang="fr-FR" sz="1600" i="1" dirty="0" err="1"/>
              <a:t>text</a:t>
            </a:r>
            <a:r>
              <a:rPr lang="fr-FR" sz="1600" i="1" dirty="0"/>
              <a:t>/html; </a:t>
            </a:r>
            <a:r>
              <a:rPr lang="fr-FR" sz="1600" i="1" dirty="0" err="1"/>
              <a:t>charset</a:t>
            </a:r>
            <a:r>
              <a:rPr lang="fr-FR" sz="1600" i="1" dirty="0"/>
              <a:t>=ISO-8859-1"</a:t>
            </a:r>
          </a:p>
          <a:p>
            <a:r>
              <a:rPr lang="fr-FR" sz="1600" dirty="0"/>
              <a:t>    </a:t>
            </a:r>
            <a:r>
              <a:rPr lang="fr-FR" sz="1600" dirty="0" err="1"/>
              <a:t>pageEncoding</a:t>
            </a:r>
            <a:r>
              <a:rPr lang="fr-FR" sz="1600" dirty="0"/>
              <a:t>=</a:t>
            </a:r>
            <a:r>
              <a:rPr lang="fr-FR" sz="1600" i="1" dirty="0"/>
              <a:t>"ISO-8859-1"%&gt;</a:t>
            </a:r>
          </a:p>
          <a:p>
            <a:r>
              <a:rPr lang="fr-FR" sz="1600" dirty="0"/>
              <a:t>&lt;!DOCTYPE html&gt;</a:t>
            </a:r>
          </a:p>
          <a:p>
            <a:r>
              <a:rPr lang="fr-FR" sz="1600" dirty="0"/>
              <a:t>&lt;html&gt;</a:t>
            </a:r>
          </a:p>
          <a:p>
            <a:r>
              <a:rPr lang="fr-FR" sz="1600" dirty="0"/>
              <a:t>&lt;</a:t>
            </a:r>
            <a:r>
              <a:rPr lang="fr-FR" sz="1600" dirty="0" err="1"/>
              <a:t>head</a:t>
            </a:r>
            <a:r>
              <a:rPr lang="fr-FR" sz="1600" dirty="0"/>
              <a:t>&gt;</a:t>
            </a:r>
          </a:p>
          <a:p>
            <a:r>
              <a:rPr lang="fr-FR" sz="1600" dirty="0"/>
              <a:t>&lt;</a:t>
            </a:r>
            <a:r>
              <a:rPr lang="fr-FR" sz="1600" dirty="0" err="1"/>
              <a:t>meta</a:t>
            </a:r>
            <a:r>
              <a:rPr lang="fr-FR" sz="1600" dirty="0"/>
              <a:t> </a:t>
            </a:r>
            <a:r>
              <a:rPr lang="fr-FR" sz="1600" dirty="0" err="1"/>
              <a:t>charset</a:t>
            </a:r>
            <a:r>
              <a:rPr lang="fr-FR" sz="1600" dirty="0"/>
              <a:t>=</a:t>
            </a:r>
            <a:r>
              <a:rPr lang="fr-FR" sz="1600" i="1" dirty="0"/>
              <a:t>"ISO-8859-1"&gt;</a:t>
            </a:r>
          </a:p>
          <a:p>
            <a:r>
              <a:rPr lang="fr-FR" sz="1600" dirty="0"/>
              <a:t>&lt;</a:t>
            </a:r>
            <a:r>
              <a:rPr lang="fr-FR" sz="1600" dirty="0" err="1"/>
              <a:t>title</a:t>
            </a:r>
            <a:r>
              <a:rPr lang="fr-FR" sz="1600" dirty="0"/>
              <a:t>&gt;hello&lt;/</a:t>
            </a:r>
            <a:r>
              <a:rPr lang="fr-FR" sz="1600" dirty="0" err="1"/>
              <a:t>title</a:t>
            </a:r>
            <a:r>
              <a:rPr lang="fr-FR" sz="1600" dirty="0"/>
              <a:t>&gt;</a:t>
            </a:r>
          </a:p>
          <a:p>
            <a:r>
              <a:rPr lang="fr-FR" sz="1600" dirty="0"/>
              <a:t>&lt;/</a:t>
            </a:r>
            <a:r>
              <a:rPr lang="fr-FR" sz="1600" dirty="0" err="1"/>
              <a:t>head</a:t>
            </a:r>
            <a:r>
              <a:rPr lang="fr-FR" sz="1600" dirty="0"/>
              <a:t>&gt;</a:t>
            </a:r>
          </a:p>
          <a:p>
            <a:r>
              <a:rPr lang="fr-FR" sz="1600" dirty="0"/>
              <a:t>&lt;body&gt;</a:t>
            </a:r>
          </a:p>
          <a:p>
            <a:r>
              <a:rPr lang="en-US" sz="1600" dirty="0"/>
              <a:t>   &lt;h1&gt;HELLO WORLD FROM JSP !!  </a:t>
            </a:r>
            <a:r>
              <a:rPr lang="en-US" sz="1600" dirty="0">
                <a:solidFill>
                  <a:srgbClr val="FF0000"/>
                </a:solidFill>
              </a:rPr>
              <a:t>&lt;% </a:t>
            </a:r>
          </a:p>
          <a:p>
            <a:r>
              <a:rPr lang="en-US" sz="1600" dirty="0">
                <a:solidFill>
                  <a:srgbClr val="FF0000"/>
                </a:solidFill>
              </a:rPr>
              <a:t>            String </a:t>
            </a:r>
            <a:r>
              <a:rPr lang="en-US" sz="1600" dirty="0" err="1">
                <a:solidFill>
                  <a:srgbClr val="FF0000"/>
                </a:solidFill>
              </a:rPr>
              <a:t>attribut</a:t>
            </a:r>
            <a:r>
              <a:rPr lang="en-US" sz="1600" dirty="0">
                <a:solidFill>
                  <a:srgbClr val="FF0000"/>
                </a:solidFill>
              </a:rPr>
              <a:t> = (String) </a:t>
            </a:r>
            <a:r>
              <a:rPr lang="en-US" sz="1600" dirty="0" err="1">
                <a:solidFill>
                  <a:srgbClr val="FF0000"/>
                </a:solidFill>
              </a:rPr>
              <a:t>request.getAttribute</a:t>
            </a:r>
            <a:r>
              <a:rPr lang="en-US" sz="1600" dirty="0">
                <a:solidFill>
                  <a:srgbClr val="FF0000"/>
                </a:solidFill>
              </a:rPr>
              <a:t>("name");</a:t>
            </a:r>
          </a:p>
          <a:p>
            <a:r>
              <a:rPr lang="fr-FR" sz="1600" dirty="0">
                <a:solidFill>
                  <a:srgbClr val="FF0000"/>
                </a:solidFill>
              </a:rPr>
              <a:t>            </a:t>
            </a:r>
            <a:r>
              <a:rPr lang="fr-FR" sz="1600" dirty="0" err="1">
                <a:solidFill>
                  <a:srgbClr val="FF0000"/>
                </a:solidFill>
              </a:rPr>
              <a:t>out.println</a:t>
            </a:r>
            <a:r>
              <a:rPr lang="fr-FR" sz="1600" dirty="0">
                <a:solidFill>
                  <a:srgbClr val="FF0000"/>
                </a:solidFill>
              </a:rPr>
              <a:t>( attribut );</a:t>
            </a:r>
          </a:p>
          <a:p>
            <a:r>
              <a:rPr lang="fr-FR" sz="1600" dirty="0">
                <a:solidFill>
                  <a:srgbClr val="FF0000"/>
                </a:solidFill>
              </a:rPr>
              <a:t>            %&gt;</a:t>
            </a:r>
            <a:r>
              <a:rPr lang="fr-FR" sz="1600" dirty="0"/>
              <a:t>&lt;/h1&gt;</a:t>
            </a:r>
          </a:p>
          <a:p>
            <a:r>
              <a:rPr lang="fr-FR" sz="1600" dirty="0"/>
              <a:t>&lt;/body&gt;</a:t>
            </a:r>
          </a:p>
          <a:p>
            <a:r>
              <a:rPr lang="fr-FR" sz="1600" dirty="0"/>
              <a:t>&lt;/html&gt;</a:t>
            </a:r>
          </a:p>
        </p:txBody>
      </p:sp>
    </p:spTree>
    <p:extLst>
      <p:ext uri="{BB962C8B-B14F-4D97-AF65-F5344CB8AC3E}">
        <p14:creationId xmlns:p14="http://schemas.microsoft.com/office/powerpoint/2010/main" val="3255471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A47374A6-1568-4A91-A107-80160EA2A1EE}"/>
              </a:ext>
            </a:extLst>
          </p:cNvPr>
          <p:cNvSpPr txBox="1"/>
          <p:nvPr/>
        </p:nvSpPr>
        <p:spPr>
          <a:xfrm>
            <a:off x="1367997" y="965652"/>
            <a:ext cx="1015584"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Servlets</a:t>
            </a:r>
          </a:p>
        </p:txBody>
      </p:sp>
      <p:sp>
        <p:nvSpPr>
          <p:cNvPr id="5" name="ZoneTexte 4">
            <a:extLst>
              <a:ext uri="{FF2B5EF4-FFF2-40B4-BE49-F238E27FC236}">
                <a16:creationId xmlns:a16="http://schemas.microsoft.com/office/drawing/2014/main" id="{C619CEFE-B99C-4744-9E5E-A22B280278CA}"/>
              </a:ext>
            </a:extLst>
          </p:cNvPr>
          <p:cNvSpPr txBox="1"/>
          <p:nvPr/>
        </p:nvSpPr>
        <p:spPr>
          <a:xfrm>
            <a:off x="1958547" y="1331507"/>
            <a:ext cx="8450174" cy="356330"/>
          </a:xfrm>
          <a:prstGeom prst="rect">
            <a:avLst/>
          </a:prstGeom>
          <a:noFill/>
          <a:ln cap="flat">
            <a:noFill/>
          </a:ln>
        </p:spPr>
        <p:txBody>
          <a:bodyPr vert="horz" wrap="square" lIns="90004" tIns="44997" rIns="90004" bIns="44997" anchor="t" anchorCtr="0" compatLnSpc="0">
            <a:spAutoFit/>
          </a:bodyPr>
          <a:lstStyle/>
          <a:p>
            <a:pPr lvl="0" hangingPunct="0">
              <a:defRPr sz="1800" b="0" i="0" u="none" strike="noStrike" kern="0" cap="none" spc="0" baseline="0">
                <a:solidFill>
                  <a:srgbClr val="000000"/>
                </a:solidFill>
                <a:uFillTx/>
              </a:defRPr>
            </a:pPr>
            <a:r>
              <a:rPr lang="fr-FR">
                <a:solidFill>
                  <a:srgbClr val="000000"/>
                </a:solidFill>
                <a:latin typeface="Liberation Sans" pitchFamily="18"/>
                <a:ea typeface="AR PL SungtiL GB" pitchFamily="2"/>
                <a:cs typeface="FreeSans" pitchFamily="2"/>
              </a:rPr>
              <a:t>Configuration du mapping – Passage de paramètre Servlet vers JSP</a:t>
            </a: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Les Servlets</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ZoneTexte 1">
            <a:extLst>
              <a:ext uri="{FF2B5EF4-FFF2-40B4-BE49-F238E27FC236}">
                <a16:creationId xmlns:a16="http://schemas.microsoft.com/office/drawing/2014/main" id="{6B60D811-8BDD-4258-8469-C2BBFEFBF5FD}"/>
              </a:ext>
            </a:extLst>
          </p:cNvPr>
          <p:cNvSpPr txBox="1"/>
          <p:nvPr/>
        </p:nvSpPr>
        <p:spPr>
          <a:xfrm>
            <a:off x="5242353" y="1878337"/>
            <a:ext cx="9448800" cy="3785652"/>
          </a:xfrm>
          <a:prstGeom prst="rect">
            <a:avLst/>
          </a:prstGeom>
          <a:noFill/>
        </p:spPr>
        <p:txBody>
          <a:bodyPr wrap="square" rtlCol="0">
            <a:spAutoFit/>
          </a:bodyPr>
          <a:lstStyle/>
          <a:p>
            <a:r>
              <a:rPr lang="fr-FR" sz="1600" dirty="0"/>
              <a:t>&lt;%@ page </a:t>
            </a:r>
            <a:r>
              <a:rPr lang="fr-FR" sz="1600" dirty="0" err="1"/>
              <a:t>language</a:t>
            </a:r>
            <a:r>
              <a:rPr lang="fr-FR" sz="1600" dirty="0"/>
              <a:t>=</a:t>
            </a:r>
            <a:r>
              <a:rPr lang="fr-FR" sz="1600" i="1" dirty="0"/>
              <a:t>"java" </a:t>
            </a:r>
            <a:r>
              <a:rPr lang="fr-FR" sz="1600" i="1" dirty="0" err="1"/>
              <a:t>contentType</a:t>
            </a:r>
            <a:r>
              <a:rPr lang="fr-FR" sz="1600" i="1" dirty="0"/>
              <a:t>="</a:t>
            </a:r>
            <a:r>
              <a:rPr lang="fr-FR" sz="1600" i="1" dirty="0" err="1"/>
              <a:t>text</a:t>
            </a:r>
            <a:r>
              <a:rPr lang="fr-FR" sz="1600" i="1" dirty="0"/>
              <a:t>/html; </a:t>
            </a:r>
            <a:r>
              <a:rPr lang="fr-FR" sz="1600" i="1" dirty="0" err="1"/>
              <a:t>charset</a:t>
            </a:r>
            <a:r>
              <a:rPr lang="fr-FR" sz="1600" i="1" dirty="0"/>
              <a:t>=ISO-8859-1"</a:t>
            </a:r>
          </a:p>
          <a:p>
            <a:r>
              <a:rPr lang="fr-FR" sz="1600" dirty="0"/>
              <a:t>    </a:t>
            </a:r>
            <a:r>
              <a:rPr lang="fr-FR" sz="1600" dirty="0" err="1"/>
              <a:t>pageEncoding</a:t>
            </a:r>
            <a:r>
              <a:rPr lang="fr-FR" sz="1600" dirty="0"/>
              <a:t>=</a:t>
            </a:r>
            <a:r>
              <a:rPr lang="fr-FR" sz="1600" i="1" dirty="0"/>
              <a:t>"ISO-8859-1"%&gt;</a:t>
            </a:r>
          </a:p>
          <a:p>
            <a:r>
              <a:rPr lang="fr-FR" sz="1600" dirty="0"/>
              <a:t>&lt;!DOCTYPE html&gt;</a:t>
            </a:r>
          </a:p>
          <a:p>
            <a:r>
              <a:rPr lang="fr-FR" sz="1600" dirty="0"/>
              <a:t>&lt;html&gt;</a:t>
            </a:r>
          </a:p>
          <a:p>
            <a:r>
              <a:rPr lang="fr-FR" sz="1600" dirty="0"/>
              <a:t>&lt;</a:t>
            </a:r>
            <a:r>
              <a:rPr lang="fr-FR" sz="1600" dirty="0" err="1"/>
              <a:t>head</a:t>
            </a:r>
            <a:r>
              <a:rPr lang="fr-FR" sz="1600" dirty="0"/>
              <a:t>&gt;</a:t>
            </a:r>
          </a:p>
          <a:p>
            <a:r>
              <a:rPr lang="fr-FR" sz="1600" dirty="0"/>
              <a:t>&lt;</a:t>
            </a:r>
            <a:r>
              <a:rPr lang="fr-FR" sz="1600" dirty="0" err="1"/>
              <a:t>meta</a:t>
            </a:r>
            <a:r>
              <a:rPr lang="fr-FR" sz="1600" dirty="0"/>
              <a:t> </a:t>
            </a:r>
            <a:r>
              <a:rPr lang="fr-FR" sz="1600" dirty="0" err="1"/>
              <a:t>charset</a:t>
            </a:r>
            <a:r>
              <a:rPr lang="fr-FR" sz="1600" dirty="0"/>
              <a:t>=</a:t>
            </a:r>
            <a:r>
              <a:rPr lang="fr-FR" sz="1600" i="1" dirty="0"/>
              <a:t>"ISO-8859-1"&gt;</a:t>
            </a:r>
          </a:p>
          <a:p>
            <a:r>
              <a:rPr lang="fr-FR" sz="1600" dirty="0"/>
              <a:t>&lt;</a:t>
            </a:r>
            <a:r>
              <a:rPr lang="fr-FR" sz="1600" dirty="0" err="1"/>
              <a:t>title</a:t>
            </a:r>
            <a:r>
              <a:rPr lang="fr-FR" sz="1600" dirty="0"/>
              <a:t>&gt;hello&lt;/</a:t>
            </a:r>
            <a:r>
              <a:rPr lang="fr-FR" sz="1600" dirty="0" err="1"/>
              <a:t>title</a:t>
            </a:r>
            <a:r>
              <a:rPr lang="fr-FR" sz="1600" dirty="0"/>
              <a:t>&gt;</a:t>
            </a:r>
          </a:p>
          <a:p>
            <a:r>
              <a:rPr lang="fr-FR" sz="1600" dirty="0"/>
              <a:t>&lt;/</a:t>
            </a:r>
            <a:r>
              <a:rPr lang="fr-FR" sz="1600" dirty="0" err="1"/>
              <a:t>head</a:t>
            </a:r>
            <a:r>
              <a:rPr lang="fr-FR" sz="1600" dirty="0"/>
              <a:t>&gt;</a:t>
            </a:r>
          </a:p>
          <a:p>
            <a:r>
              <a:rPr lang="fr-FR" sz="1600" dirty="0"/>
              <a:t>&lt;body&gt;</a:t>
            </a:r>
          </a:p>
          <a:p>
            <a:r>
              <a:rPr lang="en-US" sz="1600" dirty="0"/>
              <a:t>   &lt;h1&gt;HELLO WORLD FROM JSP !!  </a:t>
            </a:r>
            <a:r>
              <a:rPr lang="en-US" sz="1600" dirty="0">
                <a:solidFill>
                  <a:srgbClr val="FF0000"/>
                </a:solidFill>
              </a:rPr>
              <a:t>&lt;% </a:t>
            </a:r>
          </a:p>
          <a:p>
            <a:r>
              <a:rPr lang="en-US" sz="1600" dirty="0">
                <a:solidFill>
                  <a:srgbClr val="FF0000"/>
                </a:solidFill>
              </a:rPr>
              <a:t>            String </a:t>
            </a:r>
            <a:r>
              <a:rPr lang="en-US" sz="1600" dirty="0" err="1">
                <a:solidFill>
                  <a:srgbClr val="FF0000"/>
                </a:solidFill>
              </a:rPr>
              <a:t>attribut</a:t>
            </a:r>
            <a:r>
              <a:rPr lang="en-US" sz="1600" dirty="0">
                <a:solidFill>
                  <a:srgbClr val="FF0000"/>
                </a:solidFill>
              </a:rPr>
              <a:t> = (String) </a:t>
            </a:r>
            <a:r>
              <a:rPr lang="en-US" sz="1600" dirty="0" err="1">
                <a:solidFill>
                  <a:srgbClr val="FF0000"/>
                </a:solidFill>
              </a:rPr>
              <a:t>request.getAttribute</a:t>
            </a:r>
            <a:r>
              <a:rPr lang="en-US" sz="1600" dirty="0">
                <a:solidFill>
                  <a:srgbClr val="FF0000"/>
                </a:solidFill>
              </a:rPr>
              <a:t>("</a:t>
            </a:r>
            <a:r>
              <a:rPr lang="en-US" sz="1600" dirty="0">
                <a:solidFill>
                  <a:srgbClr val="0070C0"/>
                </a:solidFill>
              </a:rPr>
              <a:t>name</a:t>
            </a:r>
            <a:r>
              <a:rPr lang="en-US" sz="1600" dirty="0">
                <a:solidFill>
                  <a:srgbClr val="FF0000"/>
                </a:solidFill>
              </a:rPr>
              <a:t>");</a:t>
            </a:r>
          </a:p>
          <a:p>
            <a:r>
              <a:rPr lang="fr-FR" sz="1600" dirty="0">
                <a:solidFill>
                  <a:srgbClr val="FF0000"/>
                </a:solidFill>
              </a:rPr>
              <a:t>            </a:t>
            </a:r>
            <a:r>
              <a:rPr lang="fr-FR" sz="1600" dirty="0" err="1">
                <a:solidFill>
                  <a:srgbClr val="FF0000"/>
                </a:solidFill>
              </a:rPr>
              <a:t>out.println</a:t>
            </a:r>
            <a:r>
              <a:rPr lang="fr-FR" sz="1600" dirty="0">
                <a:solidFill>
                  <a:srgbClr val="FF0000"/>
                </a:solidFill>
              </a:rPr>
              <a:t>( attribut );</a:t>
            </a:r>
          </a:p>
          <a:p>
            <a:r>
              <a:rPr lang="fr-FR" sz="1600" dirty="0">
                <a:solidFill>
                  <a:srgbClr val="FF0000"/>
                </a:solidFill>
              </a:rPr>
              <a:t>            %&gt;</a:t>
            </a:r>
            <a:r>
              <a:rPr lang="fr-FR" sz="1600" dirty="0"/>
              <a:t>&lt;/h1&gt;</a:t>
            </a:r>
          </a:p>
          <a:p>
            <a:r>
              <a:rPr lang="fr-FR" sz="1600" dirty="0"/>
              <a:t>&lt;/body&gt;</a:t>
            </a:r>
          </a:p>
          <a:p>
            <a:r>
              <a:rPr lang="fr-FR" sz="1600" dirty="0"/>
              <a:t>&lt;/html&gt;</a:t>
            </a:r>
          </a:p>
        </p:txBody>
      </p:sp>
      <p:sp>
        <p:nvSpPr>
          <p:cNvPr id="9" name="ZoneTexte 8">
            <a:extLst>
              <a:ext uri="{FF2B5EF4-FFF2-40B4-BE49-F238E27FC236}">
                <a16:creationId xmlns:a16="http://schemas.microsoft.com/office/drawing/2014/main" id="{8340A3E4-A54A-469C-B0C6-4FD5ED1A66B8}"/>
              </a:ext>
            </a:extLst>
          </p:cNvPr>
          <p:cNvSpPr txBox="1"/>
          <p:nvPr/>
        </p:nvSpPr>
        <p:spPr>
          <a:xfrm>
            <a:off x="390525" y="2002555"/>
            <a:ext cx="4657725" cy="3539430"/>
          </a:xfrm>
          <a:prstGeom prst="rect">
            <a:avLst/>
          </a:prstGeom>
          <a:noFill/>
        </p:spPr>
        <p:txBody>
          <a:bodyPr wrap="square" rtlCol="0">
            <a:spAutoFit/>
          </a:bodyPr>
          <a:lstStyle/>
          <a:p>
            <a:r>
              <a:rPr lang="fr-FR" sz="1600" b="1" dirty="0" err="1"/>
              <a:t>protected</a:t>
            </a:r>
            <a:r>
              <a:rPr lang="fr-FR" sz="1600" b="1" dirty="0"/>
              <a:t> </a:t>
            </a:r>
            <a:r>
              <a:rPr lang="fr-FR" sz="1600" b="1" dirty="0" err="1"/>
              <a:t>void</a:t>
            </a:r>
            <a:r>
              <a:rPr lang="fr-FR" sz="1600" b="1" dirty="0"/>
              <a:t> </a:t>
            </a:r>
            <a:r>
              <a:rPr lang="fr-FR" sz="1600" b="1" dirty="0" err="1"/>
              <a:t>doGet</a:t>
            </a:r>
            <a:r>
              <a:rPr lang="fr-FR" sz="1600" b="1" dirty="0"/>
              <a:t> </a:t>
            </a:r>
          </a:p>
          <a:p>
            <a:r>
              <a:rPr lang="fr-FR" sz="1600" b="1" dirty="0"/>
              <a:t>(</a:t>
            </a:r>
            <a:r>
              <a:rPr lang="fr-FR" sz="1600" b="1" dirty="0" err="1"/>
              <a:t>HttpServletRequest</a:t>
            </a:r>
            <a:r>
              <a:rPr lang="fr-FR" sz="1600" b="1" dirty="0"/>
              <a:t> </a:t>
            </a:r>
            <a:r>
              <a:rPr lang="fr-FR" sz="1600" b="1" dirty="0" err="1"/>
              <a:t>request</a:t>
            </a:r>
            <a:r>
              <a:rPr lang="fr-FR" sz="1600" b="1" dirty="0"/>
              <a:t>, </a:t>
            </a:r>
            <a:r>
              <a:rPr lang="fr-FR" sz="1600" b="1" dirty="0" err="1"/>
              <a:t>HttpServletResponse</a:t>
            </a:r>
            <a:r>
              <a:rPr lang="fr-FR" sz="1600" b="1" dirty="0"/>
              <a:t> </a:t>
            </a:r>
            <a:r>
              <a:rPr lang="fr-FR" sz="1600" b="1" dirty="0" err="1"/>
              <a:t>response</a:t>
            </a:r>
            <a:r>
              <a:rPr lang="fr-FR" sz="1600" b="1" dirty="0"/>
              <a:t>)              </a:t>
            </a:r>
          </a:p>
          <a:p>
            <a:r>
              <a:rPr lang="fr-FR" sz="1600" dirty="0"/>
              <a:t>            </a:t>
            </a:r>
            <a:r>
              <a:rPr lang="fr-FR" sz="1600" b="1" dirty="0" err="1"/>
              <a:t>throws</a:t>
            </a:r>
            <a:r>
              <a:rPr lang="fr-FR" sz="1600" b="1" dirty="0"/>
              <a:t> </a:t>
            </a:r>
            <a:r>
              <a:rPr lang="fr-FR" sz="1600" b="1" dirty="0" err="1"/>
              <a:t>ServletException</a:t>
            </a:r>
            <a:r>
              <a:rPr lang="fr-FR" sz="1600" b="1" dirty="0"/>
              <a:t>, </a:t>
            </a:r>
            <a:r>
              <a:rPr lang="fr-FR" sz="1600" b="1" dirty="0" err="1"/>
              <a:t>IOException</a:t>
            </a:r>
            <a:r>
              <a:rPr lang="fr-FR" sz="1600" b="1" dirty="0"/>
              <a:t> {</a:t>
            </a:r>
          </a:p>
          <a:p>
            <a:endParaRPr lang="fr-FR" sz="1600" dirty="0"/>
          </a:p>
          <a:p>
            <a:r>
              <a:rPr lang="fr-FR" sz="1600" dirty="0" err="1"/>
              <a:t>request.setAttribute</a:t>
            </a:r>
            <a:r>
              <a:rPr lang="fr-FR" sz="1600" dirty="0"/>
              <a:t>("</a:t>
            </a:r>
            <a:r>
              <a:rPr lang="fr-FR" sz="1600" dirty="0" err="1">
                <a:solidFill>
                  <a:srgbClr val="0070C0"/>
                </a:solidFill>
              </a:rPr>
              <a:t>name</a:t>
            </a:r>
            <a:r>
              <a:rPr lang="fr-FR" sz="1600" dirty="0"/>
              <a:t>", "TOM");</a:t>
            </a:r>
          </a:p>
          <a:p>
            <a:endParaRPr lang="fr-FR" sz="1600" dirty="0"/>
          </a:p>
          <a:p>
            <a:r>
              <a:rPr lang="fr-FR" sz="1600" b="1" dirty="0" err="1"/>
              <a:t>this.getServletContext</a:t>
            </a:r>
            <a:r>
              <a:rPr lang="fr-FR" sz="1600" b="1" dirty="0"/>
              <a:t>()</a:t>
            </a:r>
          </a:p>
          <a:p>
            <a:r>
              <a:rPr lang="fr-FR" sz="1600" b="1" dirty="0"/>
              <a:t>.</a:t>
            </a:r>
            <a:r>
              <a:rPr lang="fr-FR" sz="1600" b="1" dirty="0" err="1"/>
              <a:t>getRequestDispatcher</a:t>
            </a:r>
            <a:r>
              <a:rPr lang="fr-FR" sz="1600" b="1" dirty="0"/>
              <a:t>("/WEB-INF/pages/</a:t>
            </a:r>
            <a:r>
              <a:rPr lang="fr-FR" sz="1600" b="1" dirty="0" err="1"/>
              <a:t>hello.jsp</a:t>
            </a:r>
            <a:r>
              <a:rPr lang="fr-FR" sz="1600" b="1" dirty="0"/>
              <a:t>")</a:t>
            </a:r>
          </a:p>
          <a:p>
            <a:r>
              <a:rPr lang="fr-FR" sz="1600" b="1" dirty="0"/>
              <a:t>.</a:t>
            </a:r>
            <a:r>
              <a:rPr lang="fr-FR" sz="1600" b="1" dirty="0" err="1"/>
              <a:t>forward</a:t>
            </a:r>
            <a:r>
              <a:rPr lang="fr-FR" sz="1600" b="1" dirty="0"/>
              <a:t>(</a:t>
            </a:r>
            <a:r>
              <a:rPr lang="fr-FR" sz="1600" b="1" dirty="0" err="1"/>
              <a:t>request</a:t>
            </a:r>
            <a:r>
              <a:rPr lang="fr-FR" sz="1600" b="1" dirty="0"/>
              <a:t>, </a:t>
            </a:r>
            <a:r>
              <a:rPr lang="fr-FR" sz="1600" b="1" dirty="0" err="1"/>
              <a:t>response</a:t>
            </a:r>
            <a:r>
              <a:rPr lang="fr-FR" sz="1600" b="1" dirty="0"/>
              <a:t>);</a:t>
            </a:r>
          </a:p>
          <a:p>
            <a:endParaRPr lang="fr-FR" sz="1600" dirty="0"/>
          </a:p>
          <a:p>
            <a:r>
              <a:rPr lang="fr-FR" sz="1600" dirty="0"/>
              <a:t>}</a:t>
            </a:r>
          </a:p>
        </p:txBody>
      </p:sp>
      <p:cxnSp>
        <p:nvCxnSpPr>
          <p:cNvPr id="10" name="Connecteur droit 9">
            <a:extLst>
              <a:ext uri="{FF2B5EF4-FFF2-40B4-BE49-F238E27FC236}">
                <a16:creationId xmlns:a16="http://schemas.microsoft.com/office/drawing/2014/main" id="{1151B40D-EC28-4D1F-8736-E34B3407222B}"/>
              </a:ext>
            </a:extLst>
          </p:cNvPr>
          <p:cNvCxnSpPr/>
          <p:nvPr/>
        </p:nvCxnSpPr>
        <p:spPr>
          <a:xfrm>
            <a:off x="5048250" y="2002555"/>
            <a:ext cx="0" cy="369339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51712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 avec coin arrondi et coin rogné en haut 35">
            <a:extLst>
              <a:ext uri="{FF2B5EF4-FFF2-40B4-BE49-F238E27FC236}">
                <a16:creationId xmlns:a16="http://schemas.microsoft.com/office/drawing/2014/main" id="{7DE04DD3-A10B-4DFA-B7FA-02AC039B3172}"/>
              </a:ext>
            </a:extLst>
          </p:cNvPr>
          <p:cNvSpPr/>
          <p:nvPr/>
        </p:nvSpPr>
        <p:spPr>
          <a:xfrm>
            <a:off x="2647405" y="1887583"/>
            <a:ext cx="6766560" cy="2083525"/>
          </a:xfrm>
          <a:prstGeom prst="snipRoundRect">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a:t>JSTL</a:t>
            </a:r>
            <a:endParaRPr lang="fr-FR" sz="3200" dirty="0"/>
          </a:p>
        </p:txBody>
      </p:sp>
    </p:spTree>
    <p:extLst>
      <p:ext uri="{BB962C8B-B14F-4D97-AF65-F5344CB8AC3E}">
        <p14:creationId xmlns:p14="http://schemas.microsoft.com/office/powerpoint/2010/main" val="3711369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Java Edition Entreprise</a:t>
            </a: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Présentation JAVA</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ZoneTexte 3">
            <a:extLst>
              <a:ext uri="{FF2B5EF4-FFF2-40B4-BE49-F238E27FC236}">
                <a16:creationId xmlns:a16="http://schemas.microsoft.com/office/drawing/2014/main" id="{A60E9704-EE64-44D8-849E-29869E2052FA}"/>
              </a:ext>
            </a:extLst>
          </p:cNvPr>
          <p:cNvSpPr txBox="1"/>
          <p:nvPr/>
        </p:nvSpPr>
        <p:spPr>
          <a:xfrm>
            <a:off x="3085407" y="1674674"/>
            <a:ext cx="5705475" cy="2308324"/>
          </a:xfrm>
          <a:prstGeom prst="rect">
            <a:avLst/>
          </a:prstGeom>
          <a:noFill/>
        </p:spPr>
        <p:txBody>
          <a:bodyPr wrap="square" rtlCol="0">
            <a:spAutoFit/>
          </a:bodyPr>
          <a:lstStyle/>
          <a:p>
            <a:pPr marL="285750" indent="-285750">
              <a:buFont typeface="Arial" panose="020B0604020202020204" pitchFamily="34" charset="0"/>
              <a:buChar char="•"/>
            </a:pPr>
            <a:r>
              <a:rPr lang="fr-FR"/>
              <a:t>Architecture distribuée</a:t>
            </a:r>
          </a:p>
          <a:p>
            <a:pPr marL="285750" indent="-285750">
              <a:buFont typeface="Arial" panose="020B0604020202020204" pitchFamily="34" charset="0"/>
              <a:buChar char="•"/>
            </a:pPr>
            <a:r>
              <a:rPr lang="fr-FR"/>
              <a:t>Messagerie Asynchrone </a:t>
            </a:r>
          </a:p>
          <a:p>
            <a:pPr marL="285750" indent="-285750">
              <a:buFont typeface="Arial" panose="020B0604020202020204" pitchFamily="34" charset="0"/>
              <a:buChar char="•"/>
            </a:pPr>
            <a:r>
              <a:rPr lang="fr-FR"/>
              <a:t>Web Service</a:t>
            </a:r>
          </a:p>
          <a:p>
            <a:pPr marL="285750" indent="-285750">
              <a:buFont typeface="Arial" panose="020B0604020202020204" pitchFamily="34" charset="0"/>
              <a:buChar char="•"/>
            </a:pPr>
            <a:r>
              <a:rPr lang="fr-FR"/>
              <a:t>Application Web</a:t>
            </a:r>
          </a:p>
          <a:p>
            <a:pPr marL="285750" indent="-285750">
              <a:buFont typeface="Arial" panose="020B0604020202020204" pitchFamily="34" charset="0"/>
              <a:buChar char="•"/>
            </a:pPr>
            <a:r>
              <a:rPr lang="fr-FR"/>
              <a:t>Envoie de Mails</a:t>
            </a:r>
          </a:p>
          <a:p>
            <a:pPr marL="285750" indent="-285750">
              <a:buFont typeface="Arial" panose="020B0604020202020204" pitchFamily="34" charset="0"/>
              <a:buChar char="•"/>
            </a:pPr>
            <a:r>
              <a:rPr lang="fr-FR"/>
              <a:t>Gestion de la sécurité</a:t>
            </a:r>
          </a:p>
          <a:p>
            <a:pPr marL="285750" indent="-285750">
              <a:buFont typeface="Arial" panose="020B0604020202020204" pitchFamily="34" charset="0"/>
              <a:buChar char="•"/>
            </a:pPr>
            <a:r>
              <a:rPr lang="fr-FR"/>
              <a:t>L’accès aux bases de données</a:t>
            </a:r>
          </a:p>
          <a:p>
            <a:pPr marL="285750" indent="-285750">
              <a:buFont typeface="Arial" panose="020B0604020202020204" pitchFamily="34" charset="0"/>
              <a:buChar char="•"/>
            </a:pPr>
            <a:r>
              <a:rPr lang="fr-FR"/>
              <a:t>…</a:t>
            </a:r>
          </a:p>
        </p:txBody>
      </p:sp>
    </p:spTree>
    <p:extLst>
      <p:ext uri="{BB962C8B-B14F-4D97-AF65-F5344CB8AC3E}">
        <p14:creationId xmlns:p14="http://schemas.microsoft.com/office/powerpoint/2010/main" val="14596631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JSTL</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Java server page Standard Tag Library</a:t>
            </a:r>
            <a:endParaRPr lang="fr-FR"/>
          </a:p>
        </p:txBody>
      </p:sp>
      <p:sp>
        <p:nvSpPr>
          <p:cNvPr id="12" name="ZoneTexte 11">
            <a:extLst>
              <a:ext uri="{FF2B5EF4-FFF2-40B4-BE49-F238E27FC236}">
                <a16:creationId xmlns:a16="http://schemas.microsoft.com/office/drawing/2014/main" id="{2FDD384B-F221-4362-ABAE-596A76B88966}"/>
              </a:ext>
            </a:extLst>
          </p:cNvPr>
          <p:cNvSpPr txBox="1"/>
          <p:nvPr/>
        </p:nvSpPr>
        <p:spPr>
          <a:xfrm>
            <a:off x="1947644" y="1863339"/>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Importer un tag</a:t>
            </a:r>
            <a:endParaRPr lang="fr-FR"/>
          </a:p>
        </p:txBody>
      </p:sp>
      <p:graphicFrame>
        <p:nvGraphicFramePr>
          <p:cNvPr id="13" name="Tableau 13">
            <a:extLst>
              <a:ext uri="{FF2B5EF4-FFF2-40B4-BE49-F238E27FC236}">
                <a16:creationId xmlns:a16="http://schemas.microsoft.com/office/drawing/2014/main" id="{C2FA31C8-CA70-409D-92B2-4790630349D3}"/>
              </a:ext>
            </a:extLst>
          </p:cNvPr>
          <p:cNvGraphicFramePr>
            <a:graphicFrameLocks noGrp="1"/>
          </p:cNvGraphicFramePr>
          <p:nvPr>
            <p:extLst>
              <p:ext uri="{D42A27DB-BD31-4B8C-83A1-F6EECF244321}">
                <p14:modId xmlns:p14="http://schemas.microsoft.com/office/powerpoint/2010/main" val="1984422637"/>
              </p:ext>
            </p:extLst>
          </p:nvPr>
        </p:nvGraphicFramePr>
        <p:xfrm>
          <a:off x="1677798" y="2535441"/>
          <a:ext cx="9002319" cy="2565400"/>
        </p:xfrm>
        <a:graphic>
          <a:graphicData uri="http://schemas.openxmlformats.org/drawingml/2006/table">
            <a:tbl>
              <a:tblPr firstRow="1" bandRow="1">
                <a:tableStyleId>{5C22544A-7EE6-4342-B048-85BDC9FD1C3A}</a:tableStyleId>
              </a:tblPr>
              <a:tblGrid>
                <a:gridCol w="2246450">
                  <a:extLst>
                    <a:ext uri="{9D8B030D-6E8A-4147-A177-3AD203B41FA5}">
                      <a16:colId xmlns:a16="http://schemas.microsoft.com/office/drawing/2014/main" val="488561722"/>
                    </a:ext>
                  </a:extLst>
                </a:gridCol>
                <a:gridCol w="6755869">
                  <a:extLst>
                    <a:ext uri="{9D8B030D-6E8A-4147-A177-3AD203B41FA5}">
                      <a16:colId xmlns:a16="http://schemas.microsoft.com/office/drawing/2014/main" val="1443779080"/>
                    </a:ext>
                  </a:extLst>
                </a:gridCol>
              </a:tblGrid>
              <a:tr h="370840">
                <a:tc>
                  <a:txBody>
                    <a:bodyPr/>
                    <a:lstStyle/>
                    <a:p>
                      <a:endParaRPr lang="fr-FR"/>
                    </a:p>
                  </a:txBody>
                  <a:tcPr/>
                </a:tc>
                <a:tc>
                  <a:txBody>
                    <a:bodyPr/>
                    <a:lstStyle/>
                    <a:p>
                      <a:endParaRPr lang="fr-FR"/>
                    </a:p>
                  </a:txBody>
                  <a:tcPr/>
                </a:tc>
                <a:extLst>
                  <a:ext uri="{0D108BD9-81ED-4DB2-BD59-A6C34878D82A}">
                    <a16:rowId xmlns:a16="http://schemas.microsoft.com/office/drawing/2014/main" val="1867798661"/>
                  </a:ext>
                </a:extLst>
              </a:tr>
              <a:tr h="370840">
                <a:tc>
                  <a:txBody>
                    <a:bodyPr/>
                    <a:lstStyle/>
                    <a:p>
                      <a:r>
                        <a:rPr lang="fr-FR"/>
                        <a:t>Fonctionnalité de base</a:t>
                      </a:r>
                    </a:p>
                  </a:txBody>
                  <a:tcPr/>
                </a:tc>
                <a:tc>
                  <a:txBody>
                    <a:bodyPr/>
                    <a:lstStyle/>
                    <a:p>
                      <a:endParaRPr lang="fr-FR"/>
                    </a:p>
                  </a:txBody>
                  <a:tcPr/>
                </a:tc>
                <a:extLst>
                  <a:ext uri="{0D108BD9-81ED-4DB2-BD59-A6C34878D82A}">
                    <a16:rowId xmlns:a16="http://schemas.microsoft.com/office/drawing/2014/main" val="343790271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a:t>Fonctionnalité liée à l’internationalisation</a:t>
                      </a:r>
                    </a:p>
                    <a:p>
                      <a:endParaRPr lang="fr-FR"/>
                    </a:p>
                  </a:txBody>
                  <a:tcPr/>
                </a:tc>
                <a:tc>
                  <a:txBody>
                    <a:bodyPr/>
                    <a:lstStyle/>
                    <a:p>
                      <a:endParaRPr lang="fr-FR"/>
                    </a:p>
                  </a:txBody>
                  <a:tcPr/>
                </a:tc>
                <a:extLst>
                  <a:ext uri="{0D108BD9-81ED-4DB2-BD59-A6C34878D82A}">
                    <a16:rowId xmlns:a16="http://schemas.microsoft.com/office/drawing/2014/main" val="316627664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a:t>Fonctionnalité XML</a:t>
                      </a:r>
                    </a:p>
                    <a:p>
                      <a:endParaRPr lang="fr-FR"/>
                    </a:p>
                  </a:txBody>
                  <a:tcPr/>
                </a:tc>
                <a:tc>
                  <a:txBody>
                    <a:bodyPr/>
                    <a:lstStyle/>
                    <a:p>
                      <a:endParaRPr lang="fr-FR"/>
                    </a:p>
                  </a:txBody>
                  <a:tcPr/>
                </a:tc>
                <a:extLst>
                  <a:ext uri="{0D108BD9-81ED-4DB2-BD59-A6C34878D82A}">
                    <a16:rowId xmlns:a16="http://schemas.microsoft.com/office/drawing/2014/main" val="3441275295"/>
                  </a:ext>
                </a:extLst>
              </a:tr>
            </a:tbl>
          </a:graphicData>
        </a:graphic>
      </p:graphicFrame>
      <p:sp>
        <p:nvSpPr>
          <p:cNvPr id="3" name="Rectangle 1">
            <a:extLst>
              <a:ext uri="{FF2B5EF4-FFF2-40B4-BE49-F238E27FC236}">
                <a16:creationId xmlns:a16="http://schemas.microsoft.com/office/drawing/2014/main" id="{983E9193-61CC-4280-976B-F0869CB0876D}"/>
              </a:ext>
            </a:extLst>
          </p:cNvPr>
          <p:cNvSpPr>
            <a:spLocks noChangeArrowheads="1"/>
          </p:cNvSpPr>
          <p:nvPr/>
        </p:nvSpPr>
        <p:spPr bwMode="auto">
          <a:xfrm>
            <a:off x="4480839" y="3192674"/>
            <a:ext cx="5544936" cy="153888"/>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000" b="0" i="0" u="none" strike="noStrike" cap="none" normalizeH="0" baseline="0" dirty="0">
                <a:ln>
                  <a:noFill/>
                </a:ln>
                <a:solidFill>
                  <a:srgbClr val="000000"/>
                </a:solidFill>
                <a:effectLst/>
                <a:latin typeface="Courier New" panose="02070309020205020404" pitchFamily="49" charset="0"/>
              </a:rPr>
              <a:t>&lt;%@ </a:t>
            </a:r>
            <a:r>
              <a:rPr kumimoji="0" lang="fr-FR" altLang="fr-FR" sz="1000" b="0" i="0" u="none" strike="noStrike" cap="none" normalizeH="0" baseline="0" dirty="0" err="1">
                <a:ln>
                  <a:noFill/>
                </a:ln>
                <a:solidFill>
                  <a:srgbClr val="000000"/>
                </a:solidFill>
                <a:effectLst/>
                <a:latin typeface="Courier New" panose="02070309020205020404" pitchFamily="49" charset="0"/>
              </a:rPr>
              <a:t>taglib</a:t>
            </a:r>
            <a:r>
              <a:rPr kumimoji="0" lang="fr-FR" altLang="fr-FR" sz="1000" b="0" i="0" u="none" strike="noStrike" cap="none" normalizeH="0" baseline="0" dirty="0">
                <a:ln>
                  <a:noFill/>
                </a:ln>
                <a:solidFill>
                  <a:srgbClr val="000000"/>
                </a:solidFill>
                <a:effectLst/>
                <a:latin typeface="Courier New" panose="02070309020205020404" pitchFamily="49" charset="0"/>
              </a:rPr>
              <a:t> </a:t>
            </a:r>
            <a:r>
              <a:rPr kumimoji="0" lang="fr-FR" altLang="fr-FR" sz="1000" b="0" i="0" u="none" strike="noStrike" cap="none" normalizeH="0" baseline="0" dirty="0" err="1">
                <a:ln>
                  <a:noFill/>
                </a:ln>
                <a:solidFill>
                  <a:srgbClr val="000000"/>
                </a:solidFill>
                <a:effectLst/>
                <a:latin typeface="Courier New" panose="02070309020205020404" pitchFamily="49" charset="0"/>
              </a:rPr>
              <a:t>uri</a:t>
            </a:r>
            <a:r>
              <a:rPr kumimoji="0" lang="fr-FR" altLang="fr-FR" sz="1000" b="0" i="0" u="none" strike="noStrike" cap="none" normalizeH="0" baseline="0" dirty="0">
                <a:ln>
                  <a:noFill/>
                </a:ln>
                <a:solidFill>
                  <a:srgbClr val="000000"/>
                </a:solidFill>
                <a:effectLst/>
                <a:latin typeface="Courier New" panose="02070309020205020404" pitchFamily="49" charset="0"/>
              </a:rPr>
              <a:t>="http://java.sun.com/</a:t>
            </a:r>
            <a:r>
              <a:rPr kumimoji="0" lang="fr-FR" altLang="fr-FR" sz="1000" b="0" i="0" u="none" strike="noStrike" cap="none" normalizeH="0" baseline="0" dirty="0" err="1">
                <a:ln>
                  <a:noFill/>
                </a:ln>
                <a:solidFill>
                  <a:srgbClr val="000000"/>
                </a:solidFill>
                <a:effectLst/>
                <a:latin typeface="Courier New" panose="02070309020205020404" pitchFamily="49" charset="0"/>
              </a:rPr>
              <a:t>jsp</a:t>
            </a:r>
            <a:r>
              <a:rPr kumimoji="0" lang="fr-FR" altLang="fr-FR" sz="1000" b="0" i="0" u="none" strike="noStrike" cap="none" normalizeH="0" baseline="0" dirty="0">
                <a:ln>
                  <a:noFill/>
                </a:ln>
                <a:solidFill>
                  <a:srgbClr val="000000"/>
                </a:solidFill>
                <a:effectLst/>
                <a:latin typeface="Courier New" panose="02070309020205020404" pitchFamily="49" charset="0"/>
              </a:rPr>
              <a:t>/</a:t>
            </a:r>
            <a:r>
              <a:rPr kumimoji="0" lang="fr-FR" altLang="fr-FR" sz="1000" b="0" i="0" u="none" strike="noStrike" cap="none" normalizeH="0" baseline="0" dirty="0" err="1">
                <a:ln>
                  <a:noFill/>
                </a:ln>
                <a:solidFill>
                  <a:srgbClr val="000000"/>
                </a:solidFill>
                <a:effectLst/>
                <a:latin typeface="Courier New" panose="02070309020205020404" pitchFamily="49" charset="0"/>
              </a:rPr>
              <a:t>jstl</a:t>
            </a:r>
            <a:r>
              <a:rPr kumimoji="0" lang="fr-FR" altLang="fr-FR" sz="1000" b="0" i="0" u="none" strike="noStrike" cap="none" normalizeH="0" baseline="0" dirty="0">
                <a:ln>
                  <a:noFill/>
                </a:ln>
                <a:solidFill>
                  <a:srgbClr val="000000"/>
                </a:solidFill>
                <a:effectLst/>
                <a:latin typeface="Courier New" panose="02070309020205020404" pitchFamily="49" charset="0"/>
              </a:rPr>
              <a:t>/</a:t>
            </a:r>
            <a:r>
              <a:rPr kumimoji="0" lang="fr-FR" altLang="fr-FR" sz="1000" b="0" i="0" u="none" strike="noStrike" cap="none" normalizeH="0" baseline="0" dirty="0" err="1">
                <a:ln>
                  <a:noFill/>
                </a:ln>
                <a:solidFill>
                  <a:srgbClr val="000000"/>
                </a:solidFill>
                <a:effectLst/>
                <a:latin typeface="Courier New" panose="02070309020205020404" pitchFamily="49" charset="0"/>
              </a:rPr>
              <a:t>core</a:t>
            </a:r>
            <a:r>
              <a:rPr kumimoji="0" lang="fr-FR" altLang="fr-FR" sz="1000" b="0" i="0" u="none" strike="noStrike" cap="none" normalizeH="0" baseline="0" dirty="0">
                <a:ln>
                  <a:noFill/>
                </a:ln>
                <a:solidFill>
                  <a:srgbClr val="000000"/>
                </a:solidFill>
                <a:effectLst/>
                <a:latin typeface="Courier New" panose="02070309020205020404" pitchFamily="49" charset="0"/>
              </a:rPr>
              <a:t>" </a:t>
            </a:r>
            <a:r>
              <a:rPr kumimoji="0" lang="fr-FR" altLang="fr-FR" sz="1000" b="0" i="0" u="none" strike="noStrike" cap="none" normalizeH="0" baseline="0" dirty="0" err="1">
                <a:ln>
                  <a:noFill/>
                </a:ln>
                <a:solidFill>
                  <a:srgbClr val="000000"/>
                </a:solidFill>
                <a:effectLst/>
                <a:latin typeface="Courier New" panose="02070309020205020404" pitchFamily="49" charset="0"/>
              </a:rPr>
              <a:t>prefix</a:t>
            </a:r>
            <a:r>
              <a:rPr kumimoji="0" lang="fr-FR" altLang="fr-FR" sz="1000" b="0" i="0" u="none" strike="noStrike" cap="none" normalizeH="0" baseline="0" dirty="0">
                <a:ln>
                  <a:noFill/>
                </a:ln>
                <a:solidFill>
                  <a:srgbClr val="000000"/>
                </a:solidFill>
                <a:effectLst/>
                <a:latin typeface="Courier New" panose="02070309020205020404" pitchFamily="49" charset="0"/>
              </a:rPr>
              <a:t>="c" %&gt;</a:t>
            </a:r>
            <a:r>
              <a:rPr kumimoji="0" lang="fr-FR" altLang="fr-FR" sz="800" b="0" i="0" u="none" strike="noStrike" cap="none" normalizeH="0" baseline="0" dirty="0">
                <a:ln>
                  <a:noFill/>
                </a:ln>
                <a:solidFill>
                  <a:schemeClr val="tx1"/>
                </a:solidFill>
                <a:effectLst/>
              </a:rPr>
              <a:t> </a:t>
            </a: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2D1A3BEA-3F03-432C-95E5-D973A3B6BFC1}"/>
              </a:ext>
            </a:extLst>
          </p:cNvPr>
          <p:cNvSpPr>
            <a:spLocks noChangeArrowheads="1"/>
          </p:cNvSpPr>
          <p:nvPr/>
        </p:nvSpPr>
        <p:spPr bwMode="auto">
          <a:xfrm>
            <a:off x="4480839" y="3801413"/>
            <a:ext cx="5494789" cy="153888"/>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000" b="0" i="0" u="none" strike="noStrike" cap="none" normalizeH="0" baseline="0" dirty="0">
                <a:ln>
                  <a:noFill/>
                </a:ln>
                <a:solidFill>
                  <a:srgbClr val="000000"/>
                </a:solidFill>
                <a:effectLst/>
                <a:latin typeface="Courier New" panose="02070309020205020404" pitchFamily="49" charset="0"/>
              </a:rPr>
              <a:t>&lt;%@ </a:t>
            </a:r>
            <a:r>
              <a:rPr kumimoji="0" lang="fr-FR" altLang="fr-FR" sz="1000" b="0" i="0" u="none" strike="noStrike" cap="none" normalizeH="0" baseline="0" dirty="0" err="1">
                <a:ln>
                  <a:noFill/>
                </a:ln>
                <a:solidFill>
                  <a:srgbClr val="000000"/>
                </a:solidFill>
                <a:effectLst/>
                <a:latin typeface="Courier New" panose="02070309020205020404" pitchFamily="49" charset="0"/>
              </a:rPr>
              <a:t>taglib</a:t>
            </a:r>
            <a:r>
              <a:rPr kumimoji="0" lang="fr-FR" altLang="fr-FR" sz="1000" b="0" i="0" u="none" strike="noStrike" cap="none" normalizeH="0" baseline="0" dirty="0">
                <a:ln>
                  <a:noFill/>
                </a:ln>
                <a:solidFill>
                  <a:srgbClr val="000000"/>
                </a:solidFill>
                <a:effectLst/>
                <a:latin typeface="Courier New" panose="02070309020205020404" pitchFamily="49" charset="0"/>
              </a:rPr>
              <a:t> </a:t>
            </a:r>
            <a:r>
              <a:rPr kumimoji="0" lang="fr-FR" altLang="fr-FR" sz="1000" b="0" i="0" u="none" strike="noStrike" cap="none" normalizeH="0" baseline="0" dirty="0" err="1">
                <a:ln>
                  <a:noFill/>
                </a:ln>
                <a:solidFill>
                  <a:srgbClr val="000000"/>
                </a:solidFill>
                <a:effectLst/>
                <a:latin typeface="Courier New" panose="02070309020205020404" pitchFamily="49" charset="0"/>
              </a:rPr>
              <a:t>uri</a:t>
            </a:r>
            <a:r>
              <a:rPr kumimoji="0" lang="fr-FR" altLang="fr-FR" sz="1000" b="0" i="0" u="none" strike="noStrike" cap="none" normalizeH="0" baseline="0" dirty="0">
                <a:ln>
                  <a:noFill/>
                </a:ln>
                <a:solidFill>
                  <a:srgbClr val="000000"/>
                </a:solidFill>
                <a:effectLst/>
                <a:latin typeface="Courier New" panose="02070309020205020404" pitchFamily="49" charset="0"/>
              </a:rPr>
              <a:t>="http://java.sun.com/</a:t>
            </a:r>
            <a:r>
              <a:rPr kumimoji="0" lang="fr-FR" altLang="fr-FR" sz="1000" b="0" i="0" u="none" strike="noStrike" cap="none" normalizeH="0" baseline="0" dirty="0" err="1">
                <a:ln>
                  <a:noFill/>
                </a:ln>
                <a:solidFill>
                  <a:srgbClr val="000000"/>
                </a:solidFill>
                <a:effectLst/>
                <a:latin typeface="Courier New" panose="02070309020205020404" pitchFamily="49" charset="0"/>
              </a:rPr>
              <a:t>jsp</a:t>
            </a:r>
            <a:r>
              <a:rPr kumimoji="0" lang="fr-FR" altLang="fr-FR" sz="1000" b="0" i="0" u="none" strike="noStrike" cap="none" normalizeH="0" baseline="0" dirty="0">
                <a:ln>
                  <a:noFill/>
                </a:ln>
                <a:solidFill>
                  <a:srgbClr val="000000"/>
                </a:solidFill>
                <a:effectLst/>
                <a:latin typeface="Courier New" panose="02070309020205020404" pitchFamily="49" charset="0"/>
              </a:rPr>
              <a:t>/</a:t>
            </a:r>
            <a:r>
              <a:rPr kumimoji="0" lang="fr-FR" altLang="fr-FR" sz="1000" b="0" i="0" u="none" strike="noStrike" cap="none" normalizeH="0" baseline="0" dirty="0" err="1">
                <a:ln>
                  <a:noFill/>
                </a:ln>
                <a:solidFill>
                  <a:srgbClr val="000000"/>
                </a:solidFill>
                <a:effectLst/>
                <a:latin typeface="Courier New" panose="02070309020205020404" pitchFamily="49" charset="0"/>
              </a:rPr>
              <a:t>jstl</a:t>
            </a:r>
            <a:r>
              <a:rPr kumimoji="0" lang="fr-FR" altLang="fr-FR" sz="1000" b="0" i="0" u="none" strike="noStrike" cap="none" normalizeH="0" baseline="0" dirty="0">
                <a:ln>
                  <a:noFill/>
                </a:ln>
                <a:solidFill>
                  <a:srgbClr val="000000"/>
                </a:solidFill>
                <a:effectLst/>
                <a:latin typeface="Courier New" panose="02070309020205020404" pitchFamily="49" charset="0"/>
              </a:rPr>
              <a:t>/</a:t>
            </a:r>
            <a:r>
              <a:rPr kumimoji="0" lang="fr-FR" altLang="fr-FR" sz="1000" b="0" i="0" u="none" strike="noStrike" cap="none" normalizeH="0" baseline="0" dirty="0" err="1">
                <a:ln>
                  <a:noFill/>
                </a:ln>
                <a:solidFill>
                  <a:srgbClr val="000000"/>
                </a:solidFill>
                <a:effectLst/>
                <a:latin typeface="Courier New" panose="02070309020205020404" pitchFamily="49" charset="0"/>
              </a:rPr>
              <a:t>fmt</a:t>
            </a:r>
            <a:r>
              <a:rPr kumimoji="0" lang="fr-FR" altLang="fr-FR" sz="1000" b="0" i="0" u="none" strike="noStrike" cap="none" normalizeH="0" baseline="0" dirty="0">
                <a:ln>
                  <a:noFill/>
                </a:ln>
                <a:solidFill>
                  <a:srgbClr val="000000"/>
                </a:solidFill>
                <a:effectLst/>
                <a:latin typeface="Courier New" panose="02070309020205020404" pitchFamily="49" charset="0"/>
              </a:rPr>
              <a:t>" </a:t>
            </a:r>
            <a:r>
              <a:rPr kumimoji="0" lang="fr-FR" altLang="fr-FR" sz="1000" b="0" i="0" u="none" strike="noStrike" cap="none" normalizeH="0" baseline="0" dirty="0" err="1">
                <a:ln>
                  <a:noFill/>
                </a:ln>
                <a:solidFill>
                  <a:srgbClr val="000000"/>
                </a:solidFill>
                <a:effectLst/>
                <a:latin typeface="Courier New" panose="02070309020205020404" pitchFamily="49" charset="0"/>
              </a:rPr>
              <a:t>prefix</a:t>
            </a:r>
            <a:r>
              <a:rPr kumimoji="0" lang="fr-FR" altLang="fr-FR" sz="1000" b="0" i="0" u="none" strike="noStrike" cap="none" normalizeH="0" baseline="0" dirty="0">
                <a:ln>
                  <a:noFill/>
                </a:ln>
                <a:solidFill>
                  <a:srgbClr val="000000"/>
                </a:solidFill>
                <a:effectLst/>
                <a:latin typeface="Courier New" panose="02070309020205020404" pitchFamily="49" charset="0"/>
              </a:rPr>
              <a:t>="</a:t>
            </a:r>
            <a:r>
              <a:rPr kumimoji="0" lang="fr-FR" altLang="fr-FR" sz="1000" b="0" i="0" u="none" strike="noStrike" cap="none" normalizeH="0" baseline="0" dirty="0" err="1">
                <a:ln>
                  <a:noFill/>
                </a:ln>
                <a:solidFill>
                  <a:srgbClr val="000000"/>
                </a:solidFill>
                <a:effectLst/>
                <a:latin typeface="Courier New" panose="02070309020205020404" pitchFamily="49" charset="0"/>
              </a:rPr>
              <a:t>fmt</a:t>
            </a:r>
            <a:r>
              <a:rPr kumimoji="0" lang="fr-FR" altLang="fr-FR" sz="1000" b="0" i="0" u="none" strike="noStrike" cap="none" normalizeH="0" baseline="0" dirty="0">
                <a:ln>
                  <a:noFill/>
                </a:ln>
                <a:solidFill>
                  <a:srgbClr val="000000"/>
                </a:solidFill>
                <a:effectLst/>
                <a:latin typeface="Courier New" panose="02070309020205020404" pitchFamily="49" charset="0"/>
              </a:rPr>
              <a:t>" %&gt;</a:t>
            </a:r>
            <a:r>
              <a:rPr kumimoji="0" lang="fr-FR" altLang="fr-FR" sz="800" b="0" i="0" u="none" strike="noStrike" cap="none" normalizeH="0" baseline="0" dirty="0">
                <a:ln>
                  <a:noFill/>
                </a:ln>
                <a:solidFill>
                  <a:schemeClr val="tx1"/>
                </a:solidFill>
                <a:effectLst/>
              </a:rPr>
              <a:t> </a:t>
            </a: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15" name="Rectangle 3">
            <a:extLst>
              <a:ext uri="{FF2B5EF4-FFF2-40B4-BE49-F238E27FC236}">
                <a16:creationId xmlns:a16="http://schemas.microsoft.com/office/drawing/2014/main" id="{9E4FAB3A-AF5C-4720-810A-9495962A8C25}"/>
              </a:ext>
            </a:extLst>
          </p:cNvPr>
          <p:cNvSpPr>
            <a:spLocks noChangeArrowheads="1"/>
          </p:cNvSpPr>
          <p:nvPr/>
        </p:nvSpPr>
        <p:spPr bwMode="auto">
          <a:xfrm>
            <a:off x="4480839" y="4596769"/>
            <a:ext cx="5259897" cy="153888"/>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000" b="0" i="0" u="none" strike="noStrike" cap="none" normalizeH="0" baseline="0" dirty="0">
                <a:ln>
                  <a:noFill/>
                </a:ln>
                <a:solidFill>
                  <a:srgbClr val="000000"/>
                </a:solidFill>
                <a:effectLst/>
                <a:latin typeface="Courier New" panose="02070309020205020404" pitchFamily="49" charset="0"/>
              </a:rPr>
              <a:t>&lt;%@ </a:t>
            </a:r>
            <a:r>
              <a:rPr kumimoji="0" lang="fr-FR" altLang="fr-FR" sz="1000" b="0" i="0" u="none" strike="noStrike" cap="none" normalizeH="0" baseline="0" dirty="0" err="1">
                <a:ln>
                  <a:noFill/>
                </a:ln>
                <a:solidFill>
                  <a:srgbClr val="000000"/>
                </a:solidFill>
                <a:effectLst/>
                <a:latin typeface="Courier New" panose="02070309020205020404" pitchFamily="49" charset="0"/>
              </a:rPr>
              <a:t>taglib</a:t>
            </a:r>
            <a:r>
              <a:rPr kumimoji="0" lang="fr-FR" altLang="fr-FR" sz="1000" b="0" i="0" u="none" strike="noStrike" cap="none" normalizeH="0" baseline="0" dirty="0">
                <a:ln>
                  <a:noFill/>
                </a:ln>
                <a:solidFill>
                  <a:srgbClr val="000000"/>
                </a:solidFill>
                <a:effectLst/>
                <a:latin typeface="Courier New" panose="02070309020205020404" pitchFamily="49" charset="0"/>
              </a:rPr>
              <a:t> </a:t>
            </a:r>
            <a:r>
              <a:rPr kumimoji="0" lang="fr-FR" altLang="fr-FR" sz="1000" b="0" i="0" u="none" strike="noStrike" cap="none" normalizeH="0" baseline="0" dirty="0" err="1">
                <a:ln>
                  <a:noFill/>
                </a:ln>
                <a:solidFill>
                  <a:srgbClr val="000000"/>
                </a:solidFill>
                <a:effectLst/>
                <a:latin typeface="Courier New" panose="02070309020205020404" pitchFamily="49" charset="0"/>
              </a:rPr>
              <a:t>uri</a:t>
            </a:r>
            <a:r>
              <a:rPr kumimoji="0" lang="fr-FR" altLang="fr-FR" sz="1000" b="0" i="0" u="none" strike="noStrike" cap="none" normalizeH="0" baseline="0" dirty="0">
                <a:ln>
                  <a:noFill/>
                </a:ln>
                <a:solidFill>
                  <a:srgbClr val="000000"/>
                </a:solidFill>
                <a:effectLst/>
                <a:latin typeface="Courier New" panose="02070309020205020404" pitchFamily="49" charset="0"/>
              </a:rPr>
              <a:t>="http://java.sun.com/</a:t>
            </a:r>
            <a:r>
              <a:rPr kumimoji="0" lang="fr-FR" altLang="fr-FR" sz="1000" b="0" i="0" u="none" strike="noStrike" cap="none" normalizeH="0" baseline="0" dirty="0" err="1">
                <a:ln>
                  <a:noFill/>
                </a:ln>
                <a:solidFill>
                  <a:srgbClr val="000000"/>
                </a:solidFill>
                <a:effectLst/>
                <a:latin typeface="Courier New" panose="02070309020205020404" pitchFamily="49" charset="0"/>
              </a:rPr>
              <a:t>jsp</a:t>
            </a:r>
            <a:r>
              <a:rPr kumimoji="0" lang="fr-FR" altLang="fr-FR" sz="1000" b="0" i="0" u="none" strike="noStrike" cap="none" normalizeH="0" baseline="0" dirty="0">
                <a:ln>
                  <a:noFill/>
                </a:ln>
                <a:solidFill>
                  <a:srgbClr val="000000"/>
                </a:solidFill>
                <a:effectLst/>
                <a:latin typeface="Courier New" panose="02070309020205020404" pitchFamily="49" charset="0"/>
              </a:rPr>
              <a:t>/</a:t>
            </a:r>
            <a:r>
              <a:rPr kumimoji="0" lang="fr-FR" altLang="fr-FR" sz="1000" b="0" i="0" u="none" strike="noStrike" cap="none" normalizeH="0" baseline="0" dirty="0" err="1">
                <a:ln>
                  <a:noFill/>
                </a:ln>
                <a:solidFill>
                  <a:srgbClr val="000000"/>
                </a:solidFill>
                <a:effectLst/>
                <a:latin typeface="Courier New" panose="02070309020205020404" pitchFamily="49" charset="0"/>
              </a:rPr>
              <a:t>jstl</a:t>
            </a:r>
            <a:r>
              <a:rPr kumimoji="0" lang="fr-FR" altLang="fr-FR" sz="1000" b="0" i="0" u="none" strike="noStrike" cap="none" normalizeH="0" baseline="0" dirty="0">
                <a:ln>
                  <a:noFill/>
                </a:ln>
                <a:solidFill>
                  <a:srgbClr val="000000"/>
                </a:solidFill>
                <a:effectLst/>
                <a:latin typeface="Courier New" panose="02070309020205020404" pitchFamily="49" charset="0"/>
              </a:rPr>
              <a:t>/xml" </a:t>
            </a:r>
            <a:r>
              <a:rPr kumimoji="0" lang="fr-FR" altLang="fr-FR" sz="1000" b="0" i="0" u="none" strike="noStrike" cap="none" normalizeH="0" baseline="0" dirty="0" err="1">
                <a:ln>
                  <a:noFill/>
                </a:ln>
                <a:solidFill>
                  <a:srgbClr val="000000"/>
                </a:solidFill>
                <a:effectLst/>
                <a:latin typeface="Courier New" panose="02070309020205020404" pitchFamily="49" charset="0"/>
              </a:rPr>
              <a:t>prefix</a:t>
            </a:r>
            <a:r>
              <a:rPr kumimoji="0" lang="fr-FR" altLang="fr-FR" sz="1000" b="0" i="0" u="none" strike="noStrike" cap="none" normalizeH="0" baseline="0" dirty="0">
                <a:ln>
                  <a:noFill/>
                </a:ln>
                <a:solidFill>
                  <a:srgbClr val="000000"/>
                </a:solidFill>
                <a:effectLst/>
                <a:latin typeface="Courier New" panose="02070309020205020404" pitchFamily="49" charset="0"/>
              </a:rPr>
              <a:t>="x" %&gt;</a:t>
            </a:r>
            <a:r>
              <a:rPr kumimoji="0" lang="fr-FR" altLang="fr-FR" sz="800" b="0" i="0" u="none" strike="noStrike" cap="none" normalizeH="0" baseline="0" dirty="0">
                <a:ln>
                  <a:noFill/>
                </a:ln>
                <a:solidFill>
                  <a:schemeClr val="tx1"/>
                </a:solidFill>
                <a:effectLst/>
              </a:rPr>
              <a:t> </a:t>
            </a: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451047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JSTL</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Java server page Standard Tag Library</a:t>
            </a:r>
            <a:endParaRPr lang="fr-FR"/>
          </a:p>
        </p:txBody>
      </p:sp>
      <p:sp>
        <p:nvSpPr>
          <p:cNvPr id="17" name="ZoneTexte 16">
            <a:extLst>
              <a:ext uri="{FF2B5EF4-FFF2-40B4-BE49-F238E27FC236}">
                <a16:creationId xmlns:a16="http://schemas.microsoft.com/office/drawing/2014/main" id="{6315110E-A64B-4208-A9C3-F5F26677753E}"/>
              </a:ext>
            </a:extLst>
          </p:cNvPr>
          <p:cNvSpPr txBox="1"/>
          <p:nvPr/>
        </p:nvSpPr>
        <p:spPr>
          <a:xfrm>
            <a:off x="2716074" y="2312348"/>
            <a:ext cx="6757056" cy="2862322"/>
          </a:xfrm>
          <a:prstGeom prst="rect">
            <a:avLst/>
          </a:prstGeom>
          <a:noFill/>
        </p:spPr>
        <p:txBody>
          <a:bodyPr wrap="square">
            <a:spAutoFit/>
          </a:bodyPr>
          <a:lstStyle/>
          <a:p>
            <a:r>
              <a:rPr lang="en-US" b="0" i="0" dirty="0">
                <a:solidFill>
                  <a:srgbClr val="000000"/>
                </a:solidFill>
                <a:effectLst/>
                <a:latin typeface="Consolas" panose="020B0609020204030204" pitchFamily="49" charset="0"/>
              </a:rPr>
              <a:t>&lt;%@ </a:t>
            </a:r>
            <a:r>
              <a:rPr lang="en-US" b="0" i="0" dirty="0" err="1">
                <a:solidFill>
                  <a:srgbClr val="000000"/>
                </a:solidFill>
                <a:effectLst/>
                <a:latin typeface="Consolas" panose="020B0609020204030204" pitchFamily="49" charset="0"/>
              </a:rPr>
              <a:t>taglib</a:t>
            </a:r>
            <a:r>
              <a:rPr lang="en-US" b="0" i="0" dirty="0">
                <a:solidFill>
                  <a:srgbClr val="000000"/>
                </a:solidFill>
                <a:effectLst/>
                <a:latin typeface="Consolas" panose="020B0609020204030204" pitchFamily="49" charset="0"/>
              </a:rPr>
              <a:t> </a:t>
            </a:r>
            <a:r>
              <a:rPr lang="en-US" b="0" i="0" dirty="0" err="1">
                <a:solidFill>
                  <a:srgbClr val="000000"/>
                </a:solidFill>
                <a:effectLst/>
                <a:latin typeface="Consolas" panose="020B0609020204030204" pitchFamily="49" charset="0"/>
              </a:rPr>
              <a:t>uri</a:t>
            </a:r>
            <a:r>
              <a:rPr lang="en-US" b="0" i="0" dirty="0">
                <a:solidFill>
                  <a:srgbClr val="000000"/>
                </a:solidFill>
                <a:effectLst/>
                <a:latin typeface="Consolas" panose="020B0609020204030204" pitchFamily="49" charset="0"/>
              </a:rPr>
              <a:t>="http://java.sun.com/</a:t>
            </a:r>
            <a:r>
              <a:rPr lang="en-US" b="0" i="0" dirty="0" err="1">
                <a:solidFill>
                  <a:srgbClr val="000000"/>
                </a:solidFill>
                <a:effectLst/>
                <a:latin typeface="Consolas" panose="020B0609020204030204" pitchFamily="49" charset="0"/>
              </a:rPr>
              <a:t>jstl</a:t>
            </a:r>
            <a:r>
              <a:rPr lang="en-US" b="0" i="0" dirty="0">
                <a:solidFill>
                  <a:srgbClr val="000000"/>
                </a:solidFill>
                <a:effectLst/>
                <a:latin typeface="Consolas" panose="020B0609020204030204" pitchFamily="49" charset="0"/>
              </a:rPr>
              <a:t>/core" prefix=“c" %&gt; </a:t>
            </a:r>
          </a:p>
          <a:p>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html</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head</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dirty="0">
                <a:solidFill>
                  <a:srgbClr val="000000"/>
                </a:solidFill>
                <a:latin typeface="Consolas" panose="020B0609020204030204" pitchFamily="49" charset="0"/>
              </a:rPr>
              <a:t>  </a:t>
            </a:r>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title</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Bonjour !</a:t>
            </a:r>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title</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head</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body</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err="1">
                <a:solidFill>
                  <a:srgbClr val="5F6364"/>
                </a:solidFill>
                <a:effectLst/>
                <a:latin typeface="Consolas" panose="020B0609020204030204" pitchFamily="49" charset="0"/>
              </a:rPr>
              <a:t>c</a:t>
            </a:r>
            <a:r>
              <a:rPr lang="en-US" b="0" i="0" dirty="0" err="1">
                <a:solidFill>
                  <a:srgbClr val="C92C2C"/>
                </a:solidFill>
                <a:effectLst/>
                <a:latin typeface="Consolas" panose="020B0609020204030204" pitchFamily="49" charset="0"/>
              </a:rPr>
              <a:t>:out</a:t>
            </a:r>
            <a:r>
              <a:rPr lang="en-US" b="0" i="0" dirty="0">
                <a:solidFill>
                  <a:srgbClr val="C92C2C"/>
                </a:solidFill>
                <a:effectLst/>
                <a:latin typeface="Consolas" panose="020B0609020204030204" pitchFamily="49" charset="0"/>
              </a:rPr>
              <a:t> </a:t>
            </a:r>
            <a:r>
              <a:rPr lang="en-US" b="0" i="0" dirty="0">
                <a:solidFill>
                  <a:srgbClr val="2F9C0A"/>
                </a:solidFill>
                <a:effectLst/>
                <a:latin typeface="Consolas" panose="020B0609020204030204" pitchFamily="49" charset="0"/>
              </a:rPr>
              <a:t>value</a:t>
            </a:r>
            <a:r>
              <a:rPr lang="en-US" b="0" i="0" dirty="0">
                <a:solidFill>
                  <a:srgbClr val="5F6364"/>
                </a:solidFill>
                <a:effectLst/>
                <a:latin typeface="Consolas" panose="020B0609020204030204" pitchFamily="49" charset="0"/>
              </a:rPr>
              <a:t>="</a:t>
            </a:r>
            <a:r>
              <a:rPr lang="en-US" b="0" i="0" dirty="0">
                <a:solidFill>
                  <a:srgbClr val="1990B8"/>
                </a:solidFill>
                <a:effectLst/>
                <a:latin typeface="Consolas" panose="020B0609020204030204" pitchFamily="49" charset="0"/>
              </a:rPr>
              <a:t>Bonjour</a:t>
            </a:r>
            <a:r>
              <a:rPr lang="en-US" b="0" i="0" dirty="0">
                <a:solidFill>
                  <a:srgbClr val="5F6364"/>
                </a:solidFill>
                <a:effectLst/>
                <a:latin typeface="Consolas" panose="020B0609020204030204" pitchFamily="49" charset="0"/>
              </a:rPr>
              <a:t>"</a:t>
            </a:r>
            <a:r>
              <a:rPr lang="en-US" b="0" i="0" dirty="0">
                <a:solidFill>
                  <a:srgbClr val="C92C2C"/>
                </a:solidFill>
                <a:effectLst/>
                <a:latin typeface="Consolas" panose="020B0609020204030204" pitchFamily="49" charset="0"/>
              </a:rPr>
              <a:t> </a:t>
            </a:r>
            <a:r>
              <a:rPr lang="en-US" b="0" i="0" dirty="0">
                <a:solidFill>
                  <a:srgbClr val="5F6364"/>
                </a:solidFill>
                <a:effectLst/>
                <a:latin typeface="Consolas" panose="020B0609020204030204" pitchFamily="49" charset="0"/>
              </a:rPr>
              <a:t>/&gt;&lt;</a:t>
            </a:r>
            <a:r>
              <a:rPr lang="en-US" b="0" i="0" dirty="0" err="1">
                <a:solidFill>
                  <a:srgbClr val="C92C2C"/>
                </a:solidFill>
                <a:effectLst/>
                <a:latin typeface="Consolas" panose="020B0609020204030204" pitchFamily="49" charset="0"/>
              </a:rPr>
              <a:t>br</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body</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html</a:t>
            </a:r>
            <a:r>
              <a:rPr lang="en-US" b="0" i="0" dirty="0">
                <a:solidFill>
                  <a:srgbClr val="5F6364"/>
                </a:solidFill>
                <a:effectLst/>
                <a:latin typeface="Consolas" panose="020B0609020204030204" pitchFamily="49" charset="0"/>
              </a:rPr>
              <a:t>&gt;</a:t>
            </a:r>
            <a:endParaRPr lang="fr-FR" dirty="0"/>
          </a:p>
        </p:txBody>
      </p:sp>
      <p:sp>
        <p:nvSpPr>
          <p:cNvPr id="5" name="ZoneTexte 4">
            <a:extLst>
              <a:ext uri="{FF2B5EF4-FFF2-40B4-BE49-F238E27FC236}">
                <a16:creationId xmlns:a16="http://schemas.microsoft.com/office/drawing/2014/main" id="{7D416C54-78FE-4E40-86E8-49FF766DE72A}"/>
              </a:ext>
            </a:extLst>
          </p:cNvPr>
          <p:cNvSpPr txBox="1"/>
          <p:nvPr/>
        </p:nvSpPr>
        <p:spPr>
          <a:xfrm>
            <a:off x="2869035" y="1694576"/>
            <a:ext cx="2734811" cy="369332"/>
          </a:xfrm>
          <a:prstGeom prst="rect">
            <a:avLst/>
          </a:prstGeom>
          <a:noFill/>
        </p:spPr>
        <p:txBody>
          <a:bodyPr wrap="square" rtlCol="0">
            <a:spAutoFit/>
          </a:bodyPr>
          <a:lstStyle/>
          <a:p>
            <a:r>
              <a:rPr lang="fr-FR"/>
              <a:t>Afficher une valeur</a:t>
            </a:r>
          </a:p>
        </p:txBody>
      </p:sp>
    </p:spTree>
    <p:extLst>
      <p:ext uri="{BB962C8B-B14F-4D97-AF65-F5344CB8AC3E}">
        <p14:creationId xmlns:p14="http://schemas.microsoft.com/office/powerpoint/2010/main" val="19355775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JSTL</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Java server page Standard Tag Library</a:t>
            </a:r>
            <a:endParaRPr lang="fr-FR"/>
          </a:p>
        </p:txBody>
      </p:sp>
      <p:sp>
        <p:nvSpPr>
          <p:cNvPr id="17" name="ZoneTexte 16">
            <a:extLst>
              <a:ext uri="{FF2B5EF4-FFF2-40B4-BE49-F238E27FC236}">
                <a16:creationId xmlns:a16="http://schemas.microsoft.com/office/drawing/2014/main" id="{6315110E-A64B-4208-A9C3-F5F26677753E}"/>
              </a:ext>
            </a:extLst>
          </p:cNvPr>
          <p:cNvSpPr txBox="1"/>
          <p:nvPr/>
        </p:nvSpPr>
        <p:spPr>
          <a:xfrm>
            <a:off x="2724463" y="2444489"/>
            <a:ext cx="6757056" cy="2862322"/>
          </a:xfrm>
          <a:prstGeom prst="rect">
            <a:avLst/>
          </a:prstGeom>
          <a:noFill/>
        </p:spPr>
        <p:txBody>
          <a:bodyPr wrap="square">
            <a:spAutoFit/>
          </a:bodyPr>
          <a:lstStyle/>
          <a:p>
            <a:r>
              <a:rPr lang="en-US" b="0" i="0" dirty="0">
                <a:solidFill>
                  <a:srgbClr val="000000"/>
                </a:solidFill>
                <a:effectLst/>
                <a:latin typeface="Consolas" panose="020B0609020204030204" pitchFamily="49" charset="0"/>
              </a:rPr>
              <a:t>&lt;%@ </a:t>
            </a:r>
            <a:r>
              <a:rPr lang="en-US" b="0" i="0" dirty="0" err="1">
                <a:solidFill>
                  <a:srgbClr val="000000"/>
                </a:solidFill>
                <a:effectLst/>
                <a:latin typeface="Consolas" panose="020B0609020204030204" pitchFamily="49" charset="0"/>
              </a:rPr>
              <a:t>taglib</a:t>
            </a:r>
            <a:r>
              <a:rPr lang="en-US" b="0" i="0" dirty="0">
                <a:solidFill>
                  <a:srgbClr val="000000"/>
                </a:solidFill>
                <a:effectLst/>
                <a:latin typeface="Consolas" panose="020B0609020204030204" pitchFamily="49" charset="0"/>
              </a:rPr>
              <a:t> </a:t>
            </a:r>
            <a:r>
              <a:rPr lang="en-US" b="0" i="0" dirty="0" err="1">
                <a:solidFill>
                  <a:srgbClr val="000000"/>
                </a:solidFill>
                <a:effectLst/>
                <a:latin typeface="Consolas" panose="020B0609020204030204" pitchFamily="49" charset="0"/>
              </a:rPr>
              <a:t>uri</a:t>
            </a:r>
            <a:r>
              <a:rPr lang="en-US" b="0" i="0" dirty="0">
                <a:solidFill>
                  <a:srgbClr val="000000"/>
                </a:solidFill>
                <a:effectLst/>
                <a:latin typeface="Consolas" panose="020B0609020204030204" pitchFamily="49" charset="0"/>
              </a:rPr>
              <a:t>="http://java.sun.com/</a:t>
            </a:r>
            <a:r>
              <a:rPr lang="en-US" b="0" i="0" dirty="0" err="1">
                <a:solidFill>
                  <a:srgbClr val="000000"/>
                </a:solidFill>
                <a:effectLst/>
                <a:latin typeface="Consolas" panose="020B0609020204030204" pitchFamily="49" charset="0"/>
              </a:rPr>
              <a:t>jstl</a:t>
            </a:r>
            <a:r>
              <a:rPr lang="en-US" b="0" i="0" dirty="0">
                <a:solidFill>
                  <a:srgbClr val="000000"/>
                </a:solidFill>
                <a:effectLst/>
                <a:latin typeface="Consolas" panose="020B0609020204030204" pitchFamily="49" charset="0"/>
              </a:rPr>
              <a:t>/core" prefix="c" %&gt; </a:t>
            </a:r>
          </a:p>
          <a:p>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html</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head</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dirty="0">
                <a:solidFill>
                  <a:srgbClr val="000000"/>
                </a:solidFill>
                <a:latin typeface="Consolas" panose="020B0609020204030204" pitchFamily="49" charset="0"/>
              </a:rPr>
              <a:t>  </a:t>
            </a:r>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title</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Bonjour !</a:t>
            </a:r>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title</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head</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body</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a:t>
            </a:r>
          </a:p>
          <a:p>
            <a:r>
              <a:rPr lang="en-US" dirty="0">
                <a:solidFill>
                  <a:srgbClr val="5F6364"/>
                </a:solidFill>
                <a:latin typeface="Consolas" panose="020B0609020204030204" pitchFamily="49" charset="0"/>
              </a:rPr>
              <a:t> </a:t>
            </a:r>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body</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html</a:t>
            </a:r>
            <a:r>
              <a:rPr lang="en-US" b="0" i="0" dirty="0">
                <a:solidFill>
                  <a:srgbClr val="5F6364"/>
                </a:solidFill>
                <a:effectLst/>
                <a:latin typeface="Consolas" panose="020B0609020204030204" pitchFamily="49" charset="0"/>
              </a:rPr>
              <a:t>&gt;</a:t>
            </a:r>
            <a:endParaRPr lang="fr-FR" dirty="0"/>
          </a:p>
        </p:txBody>
      </p:sp>
      <p:sp>
        <p:nvSpPr>
          <p:cNvPr id="5" name="ZoneTexte 4">
            <a:extLst>
              <a:ext uri="{FF2B5EF4-FFF2-40B4-BE49-F238E27FC236}">
                <a16:creationId xmlns:a16="http://schemas.microsoft.com/office/drawing/2014/main" id="{7D416C54-78FE-4E40-86E8-49FF766DE72A}"/>
              </a:ext>
            </a:extLst>
          </p:cNvPr>
          <p:cNvSpPr txBox="1"/>
          <p:nvPr/>
        </p:nvSpPr>
        <p:spPr>
          <a:xfrm>
            <a:off x="2869035" y="1694576"/>
            <a:ext cx="2734811" cy="369332"/>
          </a:xfrm>
          <a:prstGeom prst="rect">
            <a:avLst/>
          </a:prstGeom>
          <a:noFill/>
        </p:spPr>
        <p:txBody>
          <a:bodyPr wrap="square" rtlCol="0">
            <a:spAutoFit/>
          </a:bodyPr>
          <a:lstStyle/>
          <a:p>
            <a:r>
              <a:rPr lang="fr-FR"/>
              <a:t>Conditions</a:t>
            </a:r>
          </a:p>
        </p:txBody>
      </p:sp>
      <p:sp>
        <p:nvSpPr>
          <p:cNvPr id="2" name="Rectangle 1">
            <a:extLst>
              <a:ext uri="{FF2B5EF4-FFF2-40B4-BE49-F238E27FC236}">
                <a16:creationId xmlns:a16="http://schemas.microsoft.com/office/drawing/2014/main" id="{CA9D7C63-1B92-4ECA-9B3F-014122DCCBBB}"/>
              </a:ext>
            </a:extLst>
          </p:cNvPr>
          <p:cNvSpPr>
            <a:spLocks noChangeArrowheads="1"/>
          </p:cNvSpPr>
          <p:nvPr/>
        </p:nvSpPr>
        <p:spPr bwMode="auto">
          <a:xfrm>
            <a:off x="3296872" y="4418819"/>
            <a:ext cx="5679347" cy="27699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b="1" i="0" u="none" strike="noStrike" cap="none" normalizeH="0" baseline="0" dirty="0">
                <a:ln>
                  <a:noFill/>
                </a:ln>
                <a:solidFill>
                  <a:srgbClr val="008000"/>
                </a:solidFill>
                <a:effectLst/>
                <a:latin typeface="Courier New" panose="02070309020205020404" pitchFamily="49" charset="0"/>
              </a:rPr>
              <a:t>&lt;</a:t>
            </a:r>
            <a:r>
              <a:rPr kumimoji="0" lang="fr-FR" altLang="fr-FR" b="1" i="0" u="none" strike="noStrike" cap="none" normalizeH="0" baseline="0" dirty="0" err="1">
                <a:ln>
                  <a:noFill/>
                </a:ln>
                <a:solidFill>
                  <a:srgbClr val="008000"/>
                </a:solidFill>
                <a:effectLst/>
                <a:latin typeface="Courier New" panose="02070309020205020404" pitchFamily="49" charset="0"/>
              </a:rPr>
              <a:t>c:if</a:t>
            </a:r>
            <a:r>
              <a:rPr kumimoji="0" lang="fr-FR" altLang="fr-FR" b="0" i="0" u="none" strike="noStrike" cap="none" normalizeH="0" baseline="0" dirty="0">
                <a:ln>
                  <a:noFill/>
                </a:ln>
                <a:solidFill>
                  <a:srgbClr val="000000"/>
                </a:solidFill>
                <a:effectLst/>
                <a:latin typeface="Courier New" panose="02070309020205020404" pitchFamily="49" charset="0"/>
              </a:rPr>
              <a:t> </a:t>
            </a:r>
            <a:r>
              <a:rPr kumimoji="0" lang="fr-FR" altLang="fr-FR" b="0" i="0" u="none" strike="noStrike" cap="none" normalizeH="0" baseline="0" dirty="0">
                <a:ln>
                  <a:noFill/>
                </a:ln>
                <a:solidFill>
                  <a:srgbClr val="7D9029"/>
                </a:solidFill>
                <a:effectLst/>
                <a:latin typeface="Courier New" panose="02070309020205020404" pitchFamily="49" charset="0"/>
              </a:rPr>
              <a:t>test=</a:t>
            </a:r>
            <a:r>
              <a:rPr kumimoji="0" lang="fr-FR" altLang="fr-FR" b="0" i="0" u="none" strike="noStrike" cap="none" normalizeH="0" baseline="0" dirty="0">
                <a:ln>
                  <a:noFill/>
                </a:ln>
                <a:solidFill>
                  <a:srgbClr val="BA2121"/>
                </a:solidFill>
                <a:effectLst/>
                <a:latin typeface="Courier New" panose="02070309020205020404" pitchFamily="49" charset="0"/>
              </a:rPr>
              <a:t>"${</a:t>
            </a:r>
            <a:r>
              <a:rPr kumimoji="0" lang="fr-FR" altLang="fr-FR" b="0" i="0" u="none" strike="noStrike" cap="none" normalizeH="0" baseline="0" dirty="0" err="1">
                <a:ln>
                  <a:noFill/>
                </a:ln>
                <a:solidFill>
                  <a:srgbClr val="BA2121"/>
                </a:solidFill>
                <a:effectLst/>
                <a:latin typeface="Courier New" panose="02070309020205020404" pitchFamily="49" charset="0"/>
              </a:rPr>
              <a:t>empty</a:t>
            </a:r>
            <a:r>
              <a:rPr kumimoji="0" lang="fr-FR" altLang="fr-FR" b="0" i="0" u="none" strike="noStrike" cap="none" normalizeH="0" baseline="0" dirty="0">
                <a:ln>
                  <a:noFill/>
                </a:ln>
                <a:solidFill>
                  <a:srgbClr val="BA2121"/>
                </a:solidFill>
                <a:effectLst/>
                <a:latin typeface="Courier New" panose="02070309020205020404" pitchFamily="49" charset="0"/>
              </a:rPr>
              <a:t> variable}"</a:t>
            </a:r>
            <a:r>
              <a:rPr kumimoji="0" lang="fr-FR" altLang="fr-FR" b="1" i="0" u="none" strike="noStrike" cap="none" normalizeH="0" baseline="0" dirty="0">
                <a:ln>
                  <a:noFill/>
                </a:ln>
                <a:solidFill>
                  <a:srgbClr val="008000"/>
                </a:solidFill>
                <a:effectLst/>
                <a:latin typeface="Courier New" panose="02070309020205020404" pitchFamily="49" charset="0"/>
              </a:rPr>
              <a:t>&gt;</a:t>
            </a:r>
            <a:r>
              <a:rPr kumimoji="0" lang="fr-FR" altLang="fr-FR" b="0" i="0" u="none" strike="noStrike" cap="none" normalizeH="0" baseline="0" dirty="0">
                <a:ln>
                  <a:noFill/>
                </a:ln>
                <a:solidFill>
                  <a:srgbClr val="000000"/>
                </a:solidFill>
                <a:effectLst/>
                <a:latin typeface="Courier New" panose="02070309020205020404" pitchFamily="49" charset="0"/>
              </a:rPr>
              <a:t> </a:t>
            </a:r>
            <a:r>
              <a:rPr kumimoji="0" lang="fr-FR" altLang="fr-FR" b="1" i="0" u="none" strike="noStrike" cap="none" normalizeH="0" baseline="0" dirty="0">
                <a:ln>
                  <a:noFill/>
                </a:ln>
                <a:solidFill>
                  <a:srgbClr val="008000"/>
                </a:solidFill>
                <a:effectLst/>
                <a:latin typeface="Courier New" panose="02070309020205020404" pitchFamily="49" charset="0"/>
              </a:rPr>
              <a:t>&lt;/</a:t>
            </a:r>
            <a:r>
              <a:rPr kumimoji="0" lang="fr-FR" altLang="fr-FR" b="1" i="0" u="none" strike="noStrike" cap="none" normalizeH="0" baseline="0" dirty="0" err="1">
                <a:ln>
                  <a:noFill/>
                </a:ln>
                <a:solidFill>
                  <a:srgbClr val="008000"/>
                </a:solidFill>
                <a:effectLst/>
                <a:latin typeface="Courier New" panose="02070309020205020404" pitchFamily="49" charset="0"/>
              </a:rPr>
              <a:t>c:if</a:t>
            </a:r>
            <a:r>
              <a:rPr kumimoji="0" lang="fr-FR" altLang="fr-FR" b="1" i="0" u="none" strike="noStrike" cap="none" normalizeH="0" baseline="0" dirty="0">
                <a:ln>
                  <a:noFill/>
                </a:ln>
                <a:solidFill>
                  <a:srgbClr val="008000"/>
                </a:solidFill>
                <a:effectLst/>
                <a:latin typeface="Courier New" panose="02070309020205020404" pitchFamily="49" charset="0"/>
              </a:rPr>
              <a:t>&gt;</a:t>
            </a:r>
            <a:r>
              <a:rPr kumimoji="0" lang="fr-FR" altLang="fr-FR" b="0" i="0" u="none" strike="noStrike" cap="none" normalizeH="0" baseline="0" dirty="0">
                <a:ln>
                  <a:noFill/>
                </a:ln>
                <a:solidFill>
                  <a:schemeClr val="tx1"/>
                </a:solidFill>
                <a:effectLst/>
              </a:rPr>
              <a:t> </a:t>
            </a:r>
            <a:endParaRPr kumimoji="0" lang="fr-FR" altLang="fr-FR"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300733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JSTL</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Java server page Standard Tag Library</a:t>
            </a:r>
            <a:endParaRPr lang="fr-FR"/>
          </a:p>
        </p:txBody>
      </p:sp>
      <p:sp>
        <p:nvSpPr>
          <p:cNvPr id="17" name="ZoneTexte 16">
            <a:extLst>
              <a:ext uri="{FF2B5EF4-FFF2-40B4-BE49-F238E27FC236}">
                <a16:creationId xmlns:a16="http://schemas.microsoft.com/office/drawing/2014/main" id="{6315110E-A64B-4208-A9C3-F5F26677753E}"/>
              </a:ext>
            </a:extLst>
          </p:cNvPr>
          <p:cNvSpPr txBox="1"/>
          <p:nvPr/>
        </p:nvSpPr>
        <p:spPr>
          <a:xfrm>
            <a:off x="2724463" y="2444489"/>
            <a:ext cx="6757056" cy="2862322"/>
          </a:xfrm>
          <a:prstGeom prst="rect">
            <a:avLst/>
          </a:prstGeom>
          <a:noFill/>
        </p:spPr>
        <p:txBody>
          <a:bodyPr wrap="square">
            <a:spAutoFit/>
          </a:bodyPr>
          <a:lstStyle/>
          <a:p>
            <a:r>
              <a:rPr lang="en-US" b="0" i="0" dirty="0">
                <a:solidFill>
                  <a:srgbClr val="000000"/>
                </a:solidFill>
                <a:effectLst/>
                <a:latin typeface="Consolas" panose="020B0609020204030204" pitchFamily="49" charset="0"/>
              </a:rPr>
              <a:t>&lt;%@ </a:t>
            </a:r>
            <a:r>
              <a:rPr lang="en-US" b="0" i="0" dirty="0" err="1">
                <a:solidFill>
                  <a:srgbClr val="000000"/>
                </a:solidFill>
                <a:effectLst/>
                <a:latin typeface="Consolas" panose="020B0609020204030204" pitchFamily="49" charset="0"/>
              </a:rPr>
              <a:t>taglib</a:t>
            </a:r>
            <a:r>
              <a:rPr lang="en-US" b="0" i="0" dirty="0">
                <a:solidFill>
                  <a:srgbClr val="000000"/>
                </a:solidFill>
                <a:effectLst/>
                <a:latin typeface="Consolas" panose="020B0609020204030204" pitchFamily="49" charset="0"/>
              </a:rPr>
              <a:t> </a:t>
            </a:r>
            <a:r>
              <a:rPr lang="en-US" b="0" i="0" dirty="0" err="1">
                <a:solidFill>
                  <a:srgbClr val="000000"/>
                </a:solidFill>
                <a:effectLst/>
                <a:latin typeface="Consolas" panose="020B0609020204030204" pitchFamily="49" charset="0"/>
              </a:rPr>
              <a:t>uri</a:t>
            </a:r>
            <a:r>
              <a:rPr lang="en-US" b="0" i="0" dirty="0">
                <a:solidFill>
                  <a:srgbClr val="000000"/>
                </a:solidFill>
                <a:effectLst/>
                <a:latin typeface="Consolas" panose="020B0609020204030204" pitchFamily="49" charset="0"/>
              </a:rPr>
              <a:t>="http://java.sun.com/</a:t>
            </a:r>
            <a:r>
              <a:rPr lang="en-US" b="0" i="0" dirty="0" err="1">
                <a:solidFill>
                  <a:srgbClr val="000000"/>
                </a:solidFill>
                <a:effectLst/>
                <a:latin typeface="Consolas" panose="020B0609020204030204" pitchFamily="49" charset="0"/>
              </a:rPr>
              <a:t>jstl</a:t>
            </a:r>
            <a:r>
              <a:rPr lang="en-US" b="0" i="0" dirty="0">
                <a:solidFill>
                  <a:srgbClr val="000000"/>
                </a:solidFill>
                <a:effectLst/>
                <a:latin typeface="Consolas" panose="020B0609020204030204" pitchFamily="49" charset="0"/>
              </a:rPr>
              <a:t>/core" prefix="c" %&gt; </a:t>
            </a:r>
          </a:p>
          <a:p>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html</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head</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dirty="0">
                <a:solidFill>
                  <a:srgbClr val="000000"/>
                </a:solidFill>
                <a:latin typeface="Consolas" panose="020B0609020204030204" pitchFamily="49" charset="0"/>
              </a:rPr>
              <a:t>  </a:t>
            </a:r>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title</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Bonjour !</a:t>
            </a:r>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title</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head</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&lt;</a:t>
            </a:r>
            <a:r>
              <a:rPr lang="en-US" b="0" i="0" dirty="0">
                <a:solidFill>
                  <a:srgbClr val="C92C2C"/>
                </a:solidFill>
                <a:effectLst/>
                <a:latin typeface="Consolas" panose="020B0609020204030204" pitchFamily="49" charset="0"/>
              </a:rPr>
              <a:t>body</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 </a:t>
            </a:r>
          </a:p>
          <a:p>
            <a:r>
              <a:rPr lang="en-US" dirty="0">
                <a:solidFill>
                  <a:srgbClr val="5F6364"/>
                </a:solidFill>
                <a:latin typeface="Consolas" panose="020B0609020204030204" pitchFamily="49" charset="0"/>
              </a:rPr>
              <a:t> </a:t>
            </a:r>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body</a:t>
            </a:r>
            <a:r>
              <a:rPr lang="en-US" b="0" i="0" dirty="0">
                <a:solidFill>
                  <a:srgbClr val="5F6364"/>
                </a:solidFill>
                <a:effectLst/>
                <a:latin typeface="Consolas" panose="020B0609020204030204" pitchFamily="49" charset="0"/>
              </a:rPr>
              <a:t>&gt;</a:t>
            </a:r>
            <a:r>
              <a:rPr lang="en-US" b="0" i="0" dirty="0">
                <a:solidFill>
                  <a:srgbClr val="000000"/>
                </a:solidFill>
                <a:effectLst/>
                <a:latin typeface="Consolas" panose="020B0609020204030204" pitchFamily="49" charset="0"/>
              </a:rPr>
              <a:t> </a:t>
            </a:r>
          </a:p>
          <a:p>
            <a:r>
              <a:rPr lang="en-US" b="0" i="0" dirty="0">
                <a:solidFill>
                  <a:srgbClr val="5F6364"/>
                </a:solidFill>
                <a:effectLst/>
                <a:latin typeface="Consolas" panose="020B0609020204030204" pitchFamily="49" charset="0"/>
              </a:rPr>
              <a:t>&lt;/</a:t>
            </a:r>
            <a:r>
              <a:rPr lang="en-US" b="0" i="0" dirty="0">
                <a:solidFill>
                  <a:srgbClr val="C92C2C"/>
                </a:solidFill>
                <a:effectLst/>
                <a:latin typeface="Consolas" panose="020B0609020204030204" pitchFamily="49" charset="0"/>
              </a:rPr>
              <a:t>html</a:t>
            </a:r>
            <a:r>
              <a:rPr lang="en-US" b="0" i="0" dirty="0">
                <a:solidFill>
                  <a:srgbClr val="5F6364"/>
                </a:solidFill>
                <a:effectLst/>
                <a:latin typeface="Consolas" panose="020B0609020204030204" pitchFamily="49" charset="0"/>
              </a:rPr>
              <a:t>&gt;</a:t>
            </a:r>
            <a:endParaRPr lang="fr-FR" dirty="0"/>
          </a:p>
        </p:txBody>
      </p:sp>
      <p:sp>
        <p:nvSpPr>
          <p:cNvPr id="5" name="ZoneTexte 4">
            <a:extLst>
              <a:ext uri="{FF2B5EF4-FFF2-40B4-BE49-F238E27FC236}">
                <a16:creationId xmlns:a16="http://schemas.microsoft.com/office/drawing/2014/main" id="{7D416C54-78FE-4E40-86E8-49FF766DE72A}"/>
              </a:ext>
            </a:extLst>
          </p:cNvPr>
          <p:cNvSpPr txBox="1"/>
          <p:nvPr/>
        </p:nvSpPr>
        <p:spPr>
          <a:xfrm>
            <a:off x="2869035" y="1694576"/>
            <a:ext cx="2734811" cy="369332"/>
          </a:xfrm>
          <a:prstGeom prst="rect">
            <a:avLst/>
          </a:prstGeom>
          <a:noFill/>
        </p:spPr>
        <p:txBody>
          <a:bodyPr wrap="square" rtlCol="0">
            <a:spAutoFit/>
          </a:bodyPr>
          <a:lstStyle/>
          <a:p>
            <a:r>
              <a:rPr lang="fr-FR"/>
              <a:t>Itérations</a:t>
            </a:r>
          </a:p>
        </p:txBody>
      </p:sp>
      <p:sp>
        <p:nvSpPr>
          <p:cNvPr id="3" name="Rectangle 1">
            <a:extLst>
              <a:ext uri="{FF2B5EF4-FFF2-40B4-BE49-F238E27FC236}">
                <a16:creationId xmlns:a16="http://schemas.microsoft.com/office/drawing/2014/main" id="{B4D04ECF-53CF-4A8D-8A93-05F9C00CD4BE}"/>
              </a:ext>
            </a:extLst>
          </p:cNvPr>
          <p:cNvSpPr>
            <a:spLocks noChangeArrowheads="1"/>
          </p:cNvSpPr>
          <p:nvPr/>
        </p:nvSpPr>
        <p:spPr bwMode="auto">
          <a:xfrm>
            <a:off x="3303303" y="4369874"/>
            <a:ext cx="5463034" cy="307777"/>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000" b="1" i="0" u="none" strike="noStrike" cap="none" normalizeH="0" baseline="0" dirty="0">
                <a:ln>
                  <a:noFill/>
                </a:ln>
                <a:solidFill>
                  <a:srgbClr val="008000"/>
                </a:solidFill>
                <a:effectLst/>
                <a:latin typeface="Courier New" panose="02070309020205020404" pitchFamily="49" charset="0"/>
              </a:rPr>
              <a:t>&lt;</a:t>
            </a:r>
            <a:r>
              <a:rPr kumimoji="0" lang="fr-FR" altLang="fr-FR" sz="1000" b="1" i="0" u="none" strike="noStrike" cap="none" normalizeH="0" baseline="0" dirty="0" err="1">
                <a:ln>
                  <a:noFill/>
                </a:ln>
                <a:solidFill>
                  <a:srgbClr val="008000"/>
                </a:solidFill>
                <a:effectLst/>
                <a:latin typeface="Courier New" panose="02070309020205020404" pitchFamily="49" charset="0"/>
              </a:rPr>
              <a:t>c:forEach</a:t>
            </a:r>
            <a:r>
              <a:rPr kumimoji="0" lang="fr-FR" altLang="fr-FR" sz="1000" b="0" i="0" u="none" strike="noStrike" cap="none" normalizeH="0" baseline="0" dirty="0">
                <a:ln>
                  <a:noFill/>
                </a:ln>
                <a:solidFill>
                  <a:srgbClr val="000000"/>
                </a:solidFill>
                <a:effectLst/>
                <a:latin typeface="Courier New" panose="02070309020205020404" pitchFamily="49" charset="0"/>
              </a:rPr>
              <a:t> </a:t>
            </a:r>
            <a:r>
              <a:rPr kumimoji="0" lang="fr-FR" altLang="fr-FR" sz="1000" b="0" i="0" u="none" strike="noStrike" cap="none" normalizeH="0" baseline="0" dirty="0">
                <a:ln>
                  <a:noFill/>
                </a:ln>
                <a:solidFill>
                  <a:srgbClr val="7D9029"/>
                </a:solidFill>
                <a:effectLst/>
                <a:latin typeface="Courier New" panose="02070309020205020404" pitchFamily="49" charset="0"/>
              </a:rPr>
              <a:t>items=</a:t>
            </a:r>
            <a:r>
              <a:rPr kumimoji="0" lang="fr-FR" altLang="fr-FR" sz="1000" b="0" i="0" u="none" strike="noStrike" cap="none" normalizeH="0" baseline="0" dirty="0">
                <a:ln>
                  <a:noFill/>
                </a:ln>
                <a:solidFill>
                  <a:srgbClr val="BA2121"/>
                </a:solidFill>
                <a:effectLst/>
                <a:latin typeface="Courier New" panose="02070309020205020404" pitchFamily="49" charset="0"/>
              </a:rPr>
              <a:t>"${param}"</a:t>
            </a:r>
            <a:r>
              <a:rPr kumimoji="0" lang="fr-FR" altLang="fr-FR" sz="1000" b="0" i="0" u="none" strike="noStrike" cap="none" normalizeH="0" baseline="0" dirty="0">
                <a:ln>
                  <a:noFill/>
                </a:ln>
                <a:solidFill>
                  <a:srgbClr val="000000"/>
                </a:solidFill>
                <a:effectLst/>
                <a:latin typeface="Courier New" panose="02070309020205020404" pitchFamily="49" charset="0"/>
              </a:rPr>
              <a:t> </a:t>
            </a:r>
            <a:r>
              <a:rPr kumimoji="0" lang="fr-FR" altLang="fr-FR" sz="1000" b="0" i="0" u="none" strike="noStrike" cap="none" normalizeH="0" baseline="0" dirty="0">
                <a:ln>
                  <a:noFill/>
                </a:ln>
                <a:solidFill>
                  <a:srgbClr val="7D9029"/>
                </a:solidFill>
                <a:effectLst/>
                <a:latin typeface="Courier New" panose="02070309020205020404" pitchFamily="49" charset="0"/>
              </a:rPr>
              <a:t>var=</a:t>
            </a:r>
            <a:r>
              <a:rPr kumimoji="0" lang="fr-FR" altLang="fr-FR" sz="1000" b="0" i="0" u="none" strike="noStrike" cap="none" normalizeH="0" baseline="0" dirty="0">
                <a:ln>
                  <a:noFill/>
                </a:ln>
                <a:solidFill>
                  <a:srgbClr val="BA2121"/>
                </a:solidFill>
                <a:effectLst/>
                <a:latin typeface="Courier New" panose="02070309020205020404" pitchFamily="49" charset="0"/>
              </a:rPr>
              <a:t>"</a:t>
            </a:r>
            <a:r>
              <a:rPr kumimoji="0" lang="fr-FR" altLang="fr-FR" sz="1000" b="0" i="0" u="none" strike="noStrike" cap="none" normalizeH="0" baseline="0" dirty="0" err="1">
                <a:ln>
                  <a:noFill/>
                </a:ln>
                <a:solidFill>
                  <a:srgbClr val="BA2121"/>
                </a:solidFill>
                <a:effectLst/>
                <a:latin typeface="Courier New" panose="02070309020205020404" pitchFamily="49" charset="0"/>
              </a:rPr>
              <a:t>thisParam</a:t>
            </a:r>
            <a:r>
              <a:rPr kumimoji="0" lang="fr-FR" altLang="fr-FR" sz="1000" b="0" i="0" u="none" strike="noStrike" cap="none" normalizeH="0" baseline="0" dirty="0">
                <a:ln>
                  <a:noFill/>
                </a:ln>
                <a:solidFill>
                  <a:srgbClr val="BA2121"/>
                </a:solidFill>
                <a:effectLst/>
                <a:latin typeface="Courier New" panose="02070309020205020404" pitchFamily="49" charset="0"/>
              </a:rPr>
              <a:t>"</a:t>
            </a:r>
            <a:r>
              <a:rPr kumimoji="0" lang="fr-FR" altLang="fr-FR" sz="1000" b="0" i="0" u="none" strike="noStrike" cap="none" normalizeH="0" baseline="0" dirty="0">
                <a:ln>
                  <a:noFill/>
                </a:ln>
                <a:solidFill>
                  <a:srgbClr val="000000"/>
                </a:solidFill>
                <a:effectLst/>
                <a:latin typeface="Courier New" panose="02070309020205020404" pitchFamily="49" charset="0"/>
              </a:rPr>
              <a:t> </a:t>
            </a:r>
            <a:r>
              <a:rPr kumimoji="0" lang="fr-FR" altLang="fr-FR" sz="1000" b="0" i="0" u="none" strike="noStrike" cap="none" normalizeH="0" baseline="0" dirty="0" err="1">
                <a:ln>
                  <a:noFill/>
                </a:ln>
                <a:solidFill>
                  <a:srgbClr val="7D9029"/>
                </a:solidFill>
                <a:effectLst/>
                <a:latin typeface="Courier New" panose="02070309020205020404" pitchFamily="49" charset="0"/>
              </a:rPr>
              <a:t>varStatus</a:t>
            </a:r>
            <a:r>
              <a:rPr kumimoji="0" lang="fr-FR" altLang="fr-FR" sz="1000" b="0" i="0" u="none" strike="noStrike" cap="none" normalizeH="0" baseline="0" dirty="0">
                <a:ln>
                  <a:noFill/>
                </a:ln>
                <a:solidFill>
                  <a:srgbClr val="7D9029"/>
                </a:solidFill>
                <a:effectLst/>
                <a:latin typeface="Courier New" panose="02070309020205020404" pitchFamily="49" charset="0"/>
              </a:rPr>
              <a:t>=</a:t>
            </a:r>
            <a:r>
              <a:rPr kumimoji="0" lang="fr-FR" altLang="fr-FR" sz="1000" b="0" i="0" u="none" strike="noStrike" cap="none" normalizeH="0" baseline="0" dirty="0">
                <a:ln>
                  <a:noFill/>
                </a:ln>
                <a:solidFill>
                  <a:srgbClr val="BA2121"/>
                </a:solidFill>
                <a:effectLst/>
                <a:latin typeface="Courier New" panose="02070309020205020404" pitchFamily="49" charset="0"/>
              </a:rPr>
              <a:t>"</a:t>
            </a:r>
            <a:r>
              <a:rPr kumimoji="0" lang="fr-FR" altLang="fr-FR" sz="1000" b="0" i="0" u="none" strike="noStrike" cap="none" normalizeH="0" baseline="0" dirty="0" err="1">
                <a:ln>
                  <a:noFill/>
                </a:ln>
                <a:solidFill>
                  <a:srgbClr val="BA2121"/>
                </a:solidFill>
                <a:effectLst/>
                <a:latin typeface="Courier New" panose="02070309020205020404" pitchFamily="49" charset="0"/>
              </a:rPr>
              <a:t>variableStatus</a:t>
            </a:r>
            <a:r>
              <a:rPr kumimoji="0" lang="fr-FR" altLang="fr-FR" sz="1000" b="0" i="0" u="none" strike="noStrike" cap="none" normalizeH="0" baseline="0" dirty="0">
                <a:ln>
                  <a:noFill/>
                </a:ln>
                <a:solidFill>
                  <a:srgbClr val="BA2121"/>
                </a:solidFill>
                <a:effectLst/>
                <a:latin typeface="Courier New" panose="02070309020205020404" pitchFamily="49" charset="0"/>
              </a:rPr>
              <a:t>"</a:t>
            </a:r>
            <a:r>
              <a:rPr kumimoji="0" lang="fr-FR" altLang="fr-FR" sz="1000" b="1" i="0" u="none" strike="noStrike" cap="none" normalizeH="0" baseline="0" dirty="0">
                <a:ln>
                  <a:noFill/>
                </a:ln>
                <a:solidFill>
                  <a:srgbClr val="008000"/>
                </a:solidFill>
                <a:effectLst/>
                <a:latin typeface="Courier New" panose="02070309020205020404" pitchFamily="49" charset="0"/>
              </a:rPr>
              <a:t>&gt;</a:t>
            </a:r>
            <a:endParaRPr kumimoji="0" lang="fr-FR" altLang="fr-FR" sz="1000" b="0" i="0" u="none" strike="noStrike" cap="none" normalizeH="0" baseline="0" dirty="0">
              <a:ln>
                <a:noFill/>
              </a:ln>
              <a:solidFill>
                <a:srgbClr val="000000"/>
              </a:solidFill>
              <a:effectLst/>
              <a:latin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fr-FR" altLang="fr-FR" sz="1000" dirty="0">
                <a:solidFill>
                  <a:srgbClr val="000000"/>
                </a:solidFill>
                <a:latin typeface="Courier New" panose="02070309020205020404" pitchFamily="49" charset="0"/>
              </a:rPr>
              <a:t> </a:t>
            </a:r>
            <a:r>
              <a:rPr kumimoji="0" lang="fr-FR" altLang="fr-FR" sz="1000" b="1" i="0" u="none" strike="noStrike" cap="none" normalizeH="0" baseline="0" dirty="0">
                <a:ln>
                  <a:noFill/>
                </a:ln>
                <a:solidFill>
                  <a:srgbClr val="008000"/>
                </a:solidFill>
                <a:effectLst/>
                <a:latin typeface="Courier New" panose="02070309020205020404" pitchFamily="49" charset="0"/>
              </a:rPr>
              <a:t>&lt;/</a:t>
            </a:r>
            <a:r>
              <a:rPr kumimoji="0" lang="fr-FR" altLang="fr-FR" sz="1000" b="1" i="0" u="none" strike="noStrike" cap="none" normalizeH="0" baseline="0" dirty="0" err="1">
                <a:ln>
                  <a:noFill/>
                </a:ln>
                <a:solidFill>
                  <a:srgbClr val="008000"/>
                </a:solidFill>
                <a:effectLst/>
                <a:latin typeface="Courier New" panose="02070309020205020404" pitchFamily="49" charset="0"/>
              </a:rPr>
              <a:t>c:forEach</a:t>
            </a:r>
            <a:r>
              <a:rPr kumimoji="0" lang="fr-FR" altLang="fr-FR" sz="1000" b="1" i="0" u="none" strike="noStrike" cap="none" normalizeH="0" baseline="0" dirty="0">
                <a:ln>
                  <a:noFill/>
                </a:ln>
                <a:solidFill>
                  <a:srgbClr val="008000"/>
                </a:solidFill>
                <a:effectLst/>
                <a:latin typeface="Courier New" panose="02070309020205020404" pitchFamily="49" charset="0"/>
              </a:rPr>
              <a:t>&gt;</a:t>
            </a:r>
            <a:r>
              <a:rPr kumimoji="0" lang="fr-FR" altLang="fr-FR" sz="800" b="0" i="0" u="none" strike="noStrike" cap="none" normalizeH="0" baseline="0" dirty="0">
                <a:ln>
                  <a:noFill/>
                </a:ln>
                <a:solidFill>
                  <a:schemeClr val="tx1"/>
                </a:solidFill>
                <a:effectLst/>
              </a:rPr>
              <a:t> </a:t>
            </a: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830902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JSTL</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Java server page Standard Tag Library</a:t>
            </a:r>
            <a:endParaRPr lang="fr-FR"/>
          </a:p>
        </p:txBody>
      </p:sp>
      <p:sp>
        <p:nvSpPr>
          <p:cNvPr id="5" name="ZoneTexte 4">
            <a:extLst>
              <a:ext uri="{FF2B5EF4-FFF2-40B4-BE49-F238E27FC236}">
                <a16:creationId xmlns:a16="http://schemas.microsoft.com/office/drawing/2014/main" id="{7D416C54-78FE-4E40-86E8-49FF766DE72A}"/>
              </a:ext>
            </a:extLst>
          </p:cNvPr>
          <p:cNvSpPr txBox="1"/>
          <p:nvPr/>
        </p:nvSpPr>
        <p:spPr>
          <a:xfrm>
            <a:off x="2869035" y="1694576"/>
            <a:ext cx="2734811" cy="369332"/>
          </a:xfrm>
          <a:prstGeom prst="rect">
            <a:avLst/>
          </a:prstGeom>
          <a:noFill/>
        </p:spPr>
        <p:txBody>
          <a:bodyPr wrap="square" rtlCol="0">
            <a:spAutoFit/>
          </a:bodyPr>
          <a:lstStyle/>
          <a:p>
            <a:r>
              <a:rPr lang="fr-FR"/>
              <a:t>Itérations</a:t>
            </a:r>
          </a:p>
        </p:txBody>
      </p:sp>
      <p:sp>
        <p:nvSpPr>
          <p:cNvPr id="10" name="ZoneTexte 9">
            <a:extLst>
              <a:ext uri="{FF2B5EF4-FFF2-40B4-BE49-F238E27FC236}">
                <a16:creationId xmlns:a16="http://schemas.microsoft.com/office/drawing/2014/main" id="{1A2E8AA4-30B7-4FBE-A8FF-1E4C86BF920E}"/>
              </a:ext>
            </a:extLst>
          </p:cNvPr>
          <p:cNvSpPr txBox="1"/>
          <p:nvPr/>
        </p:nvSpPr>
        <p:spPr>
          <a:xfrm>
            <a:off x="2676088" y="2625929"/>
            <a:ext cx="5511567" cy="923330"/>
          </a:xfrm>
          <a:prstGeom prst="rect">
            <a:avLst/>
          </a:prstGeom>
          <a:noFill/>
        </p:spPr>
        <p:txBody>
          <a:bodyPr wrap="square">
            <a:spAutoFit/>
          </a:bodyPr>
          <a:lstStyle/>
          <a:p>
            <a:r>
              <a:rPr lang="fr-FR" dirty="0"/>
              <a:t>&lt;</a:t>
            </a:r>
            <a:r>
              <a:rPr lang="fr-FR" dirty="0" err="1"/>
              <a:t>c:forEach</a:t>
            </a:r>
            <a:r>
              <a:rPr lang="fr-FR" dirty="0"/>
              <a:t> var="i" </a:t>
            </a:r>
            <a:r>
              <a:rPr lang="fr-FR" dirty="0" err="1"/>
              <a:t>begin</a:t>
            </a:r>
            <a:r>
              <a:rPr lang="fr-FR" dirty="0"/>
              <a:t>="0" end="10" </a:t>
            </a:r>
            <a:r>
              <a:rPr lang="fr-FR" dirty="0" err="1"/>
              <a:t>step</a:t>
            </a:r>
            <a:r>
              <a:rPr lang="fr-FR" dirty="0"/>
              <a:t>=« 1"&gt;</a:t>
            </a:r>
          </a:p>
          <a:p>
            <a:r>
              <a:rPr lang="fr-FR" dirty="0"/>
              <a:t>    &lt;p&gt;Un message n°&lt;</a:t>
            </a:r>
            <a:r>
              <a:rPr lang="fr-FR" dirty="0" err="1"/>
              <a:t>c:out</a:t>
            </a:r>
            <a:r>
              <a:rPr lang="fr-FR" dirty="0"/>
              <a:t> value="${ i }" /&gt; !&lt;/p&gt;</a:t>
            </a:r>
          </a:p>
          <a:p>
            <a:r>
              <a:rPr lang="fr-FR" dirty="0"/>
              <a:t>&lt;/</a:t>
            </a:r>
            <a:r>
              <a:rPr lang="fr-FR" dirty="0" err="1"/>
              <a:t>c:forEach</a:t>
            </a:r>
            <a:r>
              <a:rPr lang="fr-FR" dirty="0"/>
              <a:t>&gt;</a:t>
            </a:r>
          </a:p>
        </p:txBody>
      </p:sp>
    </p:spTree>
    <p:extLst>
      <p:ext uri="{BB962C8B-B14F-4D97-AF65-F5344CB8AC3E}">
        <p14:creationId xmlns:p14="http://schemas.microsoft.com/office/powerpoint/2010/main" val="42408302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 avec coin arrondi et coin rogné en haut 35">
            <a:extLst>
              <a:ext uri="{FF2B5EF4-FFF2-40B4-BE49-F238E27FC236}">
                <a16:creationId xmlns:a16="http://schemas.microsoft.com/office/drawing/2014/main" id="{7DE04DD3-A10B-4DFA-B7FA-02AC039B3172}"/>
              </a:ext>
            </a:extLst>
          </p:cNvPr>
          <p:cNvSpPr/>
          <p:nvPr/>
        </p:nvSpPr>
        <p:spPr>
          <a:xfrm>
            <a:off x="2647405" y="1887583"/>
            <a:ext cx="6766560" cy="2083525"/>
          </a:xfrm>
          <a:prstGeom prst="snipRoundRect">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a:t>Couche service</a:t>
            </a:r>
            <a:endParaRPr lang="fr-FR" sz="3200" dirty="0"/>
          </a:p>
        </p:txBody>
      </p:sp>
    </p:spTree>
    <p:extLst>
      <p:ext uri="{BB962C8B-B14F-4D97-AF65-F5344CB8AC3E}">
        <p14:creationId xmlns:p14="http://schemas.microsoft.com/office/powerpoint/2010/main" val="15946937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service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Les EJB</a:t>
            </a:r>
            <a:endParaRPr lang="fr-FR"/>
          </a:p>
        </p:txBody>
      </p:sp>
      <p:sp>
        <p:nvSpPr>
          <p:cNvPr id="14" name="ZoneTexte 13">
            <a:extLst>
              <a:ext uri="{FF2B5EF4-FFF2-40B4-BE49-F238E27FC236}">
                <a16:creationId xmlns:a16="http://schemas.microsoft.com/office/drawing/2014/main" id="{16A2090C-BEAC-47F8-BCFD-017DBA1A1644}"/>
              </a:ext>
            </a:extLst>
          </p:cNvPr>
          <p:cNvSpPr txBox="1"/>
          <p:nvPr/>
        </p:nvSpPr>
        <p:spPr>
          <a:xfrm>
            <a:off x="1325460" y="1999936"/>
            <a:ext cx="10066789" cy="1754326"/>
          </a:xfrm>
          <a:prstGeom prst="rect">
            <a:avLst/>
          </a:prstGeom>
          <a:noFill/>
        </p:spPr>
        <p:txBody>
          <a:bodyPr wrap="square">
            <a:spAutoFit/>
          </a:bodyPr>
          <a:lstStyle/>
          <a:p>
            <a:r>
              <a:rPr lang="fr-FR" b="0" i="1">
                <a:solidFill>
                  <a:srgbClr val="202122"/>
                </a:solidFill>
                <a:effectLst/>
                <a:latin typeface="Arial" panose="020B0604020202020204" pitchFamily="34" charset="0"/>
              </a:rPr>
              <a:t>Cette architecture propose un cadre pour créer des composants distribués (c’est-à-dire déployés sur des serveurs distants) écrit en langage de programmation </a:t>
            </a:r>
            <a:r>
              <a:rPr lang="fr-FR" b="0" i="1" u="none" strike="noStrike">
                <a:solidFill>
                  <a:srgbClr val="0B0080"/>
                </a:solidFill>
                <a:effectLst/>
                <a:latin typeface="Arial" panose="020B0604020202020204" pitchFamily="34" charset="0"/>
                <a:hlinkClick r:id="rId2" tooltip="Java (langage)"/>
              </a:rPr>
              <a:t>Java</a:t>
            </a:r>
            <a:r>
              <a:rPr lang="fr-FR" b="0" i="1">
                <a:solidFill>
                  <a:srgbClr val="202122"/>
                </a:solidFill>
                <a:effectLst/>
                <a:latin typeface="Arial" panose="020B0604020202020204" pitchFamily="34" charset="0"/>
              </a:rPr>
              <a:t> hébergés au sein d'un </a:t>
            </a:r>
            <a:r>
              <a:rPr lang="fr-FR" b="0" i="1" u="none" strike="noStrike">
                <a:solidFill>
                  <a:srgbClr val="0B0080"/>
                </a:solidFill>
                <a:effectLst/>
                <a:latin typeface="Arial" panose="020B0604020202020204" pitchFamily="34" charset="0"/>
                <a:hlinkClick r:id="rId3" tooltip="Serveur d'applications"/>
              </a:rPr>
              <a:t>serveur applicatif</a:t>
            </a:r>
            <a:r>
              <a:rPr lang="fr-FR" b="0" i="1">
                <a:solidFill>
                  <a:srgbClr val="202122"/>
                </a:solidFill>
                <a:effectLst/>
                <a:latin typeface="Arial" panose="020B0604020202020204" pitchFamily="34" charset="0"/>
              </a:rPr>
              <a:t> permettant de représenter des données (EJB dit entité), de proposer des services avec ou sans conservation d'état entre les appels (EJB dit session), ou encore d'accomplir des tâches de manière asynchrone (EJB dit message). Tous les EJB peuvent évoluer dans un contexte </a:t>
            </a:r>
            <a:r>
              <a:rPr lang="fr-FR" b="0" i="1" u="none" strike="noStrike">
                <a:solidFill>
                  <a:srgbClr val="0B0080"/>
                </a:solidFill>
                <a:effectLst/>
                <a:latin typeface="Arial" panose="020B0604020202020204" pitchFamily="34" charset="0"/>
                <a:hlinkClick r:id="rId4" tooltip="Transaction informatique"/>
              </a:rPr>
              <a:t>transactionnel</a:t>
            </a:r>
            <a:r>
              <a:rPr lang="fr-FR" b="0" i="1">
                <a:solidFill>
                  <a:srgbClr val="202122"/>
                </a:solidFill>
                <a:effectLst/>
                <a:latin typeface="Arial" panose="020B0604020202020204" pitchFamily="34" charset="0"/>
              </a:rPr>
              <a:t>.</a:t>
            </a:r>
            <a:endParaRPr lang="fr-FR" i="1"/>
          </a:p>
        </p:txBody>
      </p:sp>
      <p:sp>
        <p:nvSpPr>
          <p:cNvPr id="16" name="ZoneTexte 15">
            <a:extLst>
              <a:ext uri="{FF2B5EF4-FFF2-40B4-BE49-F238E27FC236}">
                <a16:creationId xmlns:a16="http://schemas.microsoft.com/office/drawing/2014/main" id="{76856DC8-289D-44F4-8703-252F293DC2EA}"/>
              </a:ext>
            </a:extLst>
          </p:cNvPr>
          <p:cNvSpPr txBox="1"/>
          <p:nvPr/>
        </p:nvSpPr>
        <p:spPr>
          <a:xfrm>
            <a:off x="6358854" y="4193629"/>
            <a:ext cx="5259898" cy="369332"/>
          </a:xfrm>
          <a:prstGeom prst="rect">
            <a:avLst/>
          </a:prstGeom>
          <a:noFill/>
        </p:spPr>
        <p:txBody>
          <a:bodyPr wrap="square">
            <a:spAutoFit/>
          </a:bodyPr>
          <a:lstStyle/>
          <a:p>
            <a:r>
              <a:rPr lang="fr-FR" i="1"/>
              <a:t>https://fr.wikipedia.org/wiki/Enterprise_JavaBeans</a:t>
            </a:r>
          </a:p>
        </p:txBody>
      </p:sp>
    </p:spTree>
    <p:extLst>
      <p:ext uri="{BB962C8B-B14F-4D97-AF65-F5344CB8AC3E}">
        <p14:creationId xmlns:p14="http://schemas.microsoft.com/office/powerpoint/2010/main" val="21296114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service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Les EJB</a:t>
            </a:r>
            <a:endParaRPr lang="fr-FR"/>
          </a:p>
        </p:txBody>
      </p:sp>
      <p:sp>
        <p:nvSpPr>
          <p:cNvPr id="5" name="ZoneTexte 4">
            <a:extLst>
              <a:ext uri="{FF2B5EF4-FFF2-40B4-BE49-F238E27FC236}">
                <a16:creationId xmlns:a16="http://schemas.microsoft.com/office/drawing/2014/main" id="{7D416C54-78FE-4E40-86E8-49FF766DE72A}"/>
              </a:ext>
            </a:extLst>
          </p:cNvPr>
          <p:cNvSpPr txBox="1"/>
          <p:nvPr/>
        </p:nvSpPr>
        <p:spPr>
          <a:xfrm>
            <a:off x="2441197" y="1746169"/>
            <a:ext cx="2734811" cy="369332"/>
          </a:xfrm>
          <a:prstGeom prst="rect">
            <a:avLst/>
          </a:prstGeom>
          <a:noFill/>
        </p:spPr>
        <p:txBody>
          <a:bodyPr wrap="square" rtlCol="0">
            <a:spAutoFit/>
          </a:bodyPr>
          <a:lstStyle/>
          <a:p>
            <a:r>
              <a:rPr lang="fr-FR"/>
              <a:t>Différents types d’EJB</a:t>
            </a:r>
          </a:p>
        </p:txBody>
      </p:sp>
      <p:sp>
        <p:nvSpPr>
          <p:cNvPr id="3" name="ZoneTexte 2">
            <a:extLst>
              <a:ext uri="{FF2B5EF4-FFF2-40B4-BE49-F238E27FC236}">
                <a16:creationId xmlns:a16="http://schemas.microsoft.com/office/drawing/2014/main" id="{B1885D3C-50A9-4893-8B08-707909C0C71C}"/>
              </a:ext>
            </a:extLst>
          </p:cNvPr>
          <p:cNvSpPr txBox="1"/>
          <p:nvPr/>
        </p:nvSpPr>
        <p:spPr>
          <a:xfrm>
            <a:off x="3210892" y="2301102"/>
            <a:ext cx="6635692" cy="2862322"/>
          </a:xfrm>
          <a:prstGeom prst="rect">
            <a:avLst/>
          </a:prstGeom>
          <a:noFill/>
        </p:spPr>
        <p:txBody>
          <a:bodyPr wrap="square" rtlCol="0">
            <a:spAutoFit/>
          </a:bodyPr>
          <a:lstStyle/>
          <a:p>
            <a:pPr marL="285750" indent="-285750">
              <a:buFontTx/>
              <a:buChar char="-"/>
            </a:pPr>
            <a:r>
              <a:rPr lang="fr-FR" dirty="0"/>
              <a:t>EJB Sessions : utilisés principalement pour rendre des services métiers.</a:t>
            </a:r>
          </a:p>
          <a:p>
            <a:pPr marL="285750" indent="-285750">
              <a:buFontTx/>
              <a:buChar char="-"/>
            </a:pPr>
            <a:endParaRPr lang="fr-FR" dirty="0"/>
          </a:p>
          <a:p>
            <a:r>
              <a:rPr lang="fr-FR" dirty="0"/>
              <a:t>-   EJB Message : Utilisés pour de la communication asynchrone. Cela permet de faire un consommateur de message.</a:t>
            </a:r>
          </a:p>
          <a:p>
            <a:endParaRPr lang="fr-FR" dirty="0"/>
          </a:p>
          <a:p>
            <a:r>
              <a:rPr lang="fr-FR" dirty="0"/>
              <a:t>-  EJB Entité – Permet de définir un objet ayant vocation à être persisté. </a:t>
            </a:r>
            <a:r>
              <a:rPr lang="fr-FR" dirty="0">
                <a:solidFill>
                  <a:srgbClr val="FF0000"/>
                </a:solidFill>
              </a:rPr>
              <a:t>Ils ne sont plus utilisés depuis la version 3. </a:t>
            </a:r>
            <a:r>
              <a:rPr lang="fr-FR" dirty="0"/>
              <a:t>C’est aujourd’hui réalisé par la norme JPA</a:t>
            </a:r>
            <a:endParaRPr lang="fr-FR" dirty="0">
              <a:solidFill>
                <a:srgbClr val="FF0000"/>
              </a:solidFill>
            </a:endParaRPr>
          </a:p>
        </p:txBody>
      </p:sp>
    </p:spTree>
    <p:extLst>
      <p:ext uri="{BB962C8B-B14F-4D97-AF65-F5344CB8AC3E}">
        <p14:creationId xmlns:p14="http://schemas.microsoft.com/office/powerpoint/2010/main" val="36470292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service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Les EJB</a:t>
            </a:r>
            <a:endParaRPr lang="fr-FR"/>
          </a:p>
        </p:txBody>
      </p:sp>
      <p:sp>
        <p:nvSpPr>
          <p:cNvPr id="9" name="ZoneTexte 8">
            <a:extLst>
              <a:ext uri="{FF2B5EF4-FFF2-40B4-BE49-F238E27FC236}">
                <a16:creationId xmlns:a16="http://schemas.microsoft.com/office/drawing/2014/main" id="{A47FEBBE-58EB-4A07-8CF4-E62022BEA3F1}"/>
              </a:ext>
            </a:extLst>
          </p:cNvPr>
          <p:cNvSpPr txBox="1"/>
          <p:nvPr/>
        </p:nvSpPr>
        <p:spPr>
          <a:xfrm>
            <a:off x="551064" y="1979208"/>
            <a:ext cx="6094602" cy="2031325"/>
          </a:xfrm>
          <a:prstGeom prst="rect">
            <a:avLst/>
          </a:prstGeom>
          <a:noFill/>
        </p:spPr>
        <p:txBody>
          <a:bodyPr wrap="square">
            <a:spAutoFit/>
          </a:bodyPr>
          <a:lstStyle/>
          <a:p>
            <a:pPr algn="l"/>
            <a:r>
              <a:rPr lang="fr-FR" sz="1800" b="1" dirty="0">
                <a:solidFill>
                  <a:srgbClr val="7F0055"/>
                </a:solidFill>
                <a:latin typeface="Consolas" panose="020B0609020204030204" pitchFamily="49" charset="0"/>
              </a:rPr>
              <a:t>package</a:t>
            </a:r>
            <a:r>
              <a:rPr lang="fr-FR" sz="1800" b="1" dirty="0">
                <a:solidFill>
                  <a:srgbClr val="000000"/>
                </a:solidFill>
                <a:latin typeface="Consolas" panose="020B0609020204030204" pitchFamily="49" charset="0"/>
              </a:rPr>
              <a:t> </a:t>
            </a:r>
            <a:r>
              <a:rPr lang="fr-FR" sz="1800" b="1" dirty="0" err="1">
                <a:solidFill>
                  <a:srgbClr val="000000"/>
                </a:solidFill>
                <a:latin typeface="Consolas" panose="020B0609020204030204" pitchFamily="49" charset="0"/>
              </a:rPr>
              <a:t>fr.epita.service</a:t>
            </a:r>
            <a:r>
              <a:rPr lang="fr-FR" sz="1800" b="1" dirty="0">
                <a:solidFill>
                  <a:srgbClr val="000000"/>
                </a:solidFill>
                <a:latin typeface="Consolas" panose="020B0609020204030204" pitchFamily="49" charset="0"/>
              </a:rPr>
              <a:t>;</a:t>
            </a:r>
          </a:p>
          <a:p>
            <a:pPr algn="l"/>
            <a:endParaRPr lang="fr-FR" sz="1800" dirty="0">
              <a:latin typeface="Consolas" panose="020B0609020204030204" pitchFamily="49" charset="0"/>
            </a:endParaRPr>
          </a:p>
          <a:p>
            <a:pPr algn="l"/>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a:t>
            </a:r>
            <a:r>
              <a:rPr lang="fr-FR" sz="1800" b="1" dirty="0">
                <a:solidFill>
                  <a:srgbClr val="7F0055"/>
                </a:solidFill>
                <a:latin typeface="Consolas" panose="020B0609020204030204" pitchFamily="49" charset="0"/>
              </a:rPr>
              <a:t>interface</a:t>
            </a:r>
            <a:r>
              <a:rPr lang="fr-FR" sz="1800" b="1" dirty="0">
                <a:solidFill>
                  <a:srgbClr val="000000"/>
                </a:solidFill>
                <a:latin typeface="Consolas" panose="020B0609020204030204" pitchFamily="49" charset="0"/>
              </a:rPr>
              <a:t> </a:t>
            </a:r>
            <a:r>
              <a:rPr lang="fr-FR" sz="1800" b="1" dirty="0" err="1">
                <a:solidFill>
                  <a:srgbClr val="000000"/>
                </a:solidFill>
                <a:latin typeface="Consolas" panose="020B0609020204030204" pitchFamily="49" charset="0"/>
              </a:rPr>
              <a:t>HelloService</a:t>
            </a:r>
            <a:r>
              <a:rPr lang="fr-FR" sz="1800" b="1" dirty="0">
                <a:solidFill>
                  <a:srgbClr val="000000"/>
                </a:solidFill>
                <a:latin typeface="Consolas" panose="020B0609020204030204" pitchFamily="49" charset="0"/>
              </a:rPr>
              <a:t> {</a:t>
            </a:r>
          </a:p>
          <a:p>
            <a:pPr algn="l"/>
            <a:endParaRPr lang="fr-FR" sz="1800" dirty="0">
              <a:latin typeface="Consolas" panose="020B0609020204030204" pitchFamily="49" charset="0"/>
            </a:endParaRPr>
          </a:p>
          <a:p>
            <a:pPr algn="l"/>
            <a:r>
              <a:rPr lang="fr-FR" sz="1800" dirty="0">
                <a:solidFill>
                  <a:srgbClr val="000000"/>
                </a:solidFill>
                <a:latin typeface="Consolas" panose="020B0609020204030204" pitchFamily="49" charset="0"/>
              </a:rPr>
              <a:t>      String </a:t>
            </a:r>
            <a:r>
              <a:rPr lang="fr-FR" sz="1800" dirty="0" err="1">
                <a:solidFill>
                  <a:srgbClr val="000000"/>
                </a:solidFill>
                <a:latin typeface="Consolas" panose="020B0609020204030204" pitchFamily="49" charset="0"/>
              </a:rPr>
              <a:t>getMessage</a:t>
            </a:r>
            <a:r>
              <a:rPr lang="fr-FR" sz="1800" dirty="0">
                <a:solidFill>
                  <a:srgbClr val="000000"/>
                </a:solidFill>
                <a:latin typeface="Consolas" panose="020B0609020204030204" pitchFamily="49" charset="0"/>
              </a:rPr>
              <a:t>();</a:t>
            </a:r>
          </a:p>
          <a:p>
            <a:pPr algn="l"/>
            <a:endParaRPr lang="fr-FR" sz="1800" dirty="0">
              <a:latin typeface="Consolas" panose="020B0609020204030204" pitchFamily="49" charset="0"/>
            </a:endParaRPr>
          </a:p>
          <a:p>
            <a:pPr algn="l"/>
            <a:r>
              <a:rPr lang="fr-FR" sz="1800" dirty="0">
                <a:solidFill>
                  <a:srgbClr val="000000"/>
                </a:solidFill>
                <a:latin typeface="Consolas" panose="020B0609020204030204" pitchFamily="49" charset="0"/>
              </a:rPr>
              <a:t>}</a:t>
            </a:r>
          </a:p>
        </p:txBody>
      </p:sp>
      <p:pic>
        <p:nvPicPr>
          <p:cNvPr id="10" name="Image 9">
            <a:extLst>
              <a:ext uri="{FF2B5EF4-FFF2-40B4-BE49-F238E27FC236}">
                <a16:creationId xmlns:a16="http://schemas.microsoft.com/office/drawing/2014/main" id="{A8C69C93-0762-4973-A9C6-890701D160E0}"/>
              </a:ext>
            </a:extLst>
          </p:cNvPr>
          <p:cNvPicPr>
            <a:picLocks noChangeAspect="1"/>
          </p:cNvPicPr>
          <p:nvPr/>
        </p:nvPicPr>
        <p:blipFill>
          <a:blip r:embed="rId2"/>
          <a:stretch>
            <a:fillRect/>
          </a:stretch>
        </p:blipFill>
        <p:spPr>
          <a:xfrm>
            <a:off x="5825863" y="1394749"/>
            <a:ext cx="5892216" cy="2831918"/>
          </a:xfrm>
          <a:prstGeom prst="rect">
            <a:avLst/>
          </a:prstGeom>
        </p:spPr>
      </p:pic>
      <p:cxnSp>
        <p:nvCxnSpPr>
          <p:cNvPr id="13" name="Connecteur droit 12">
            <a:extLst>
              <a:ext uri="{FF2B5EF4-FFF2-40B4-BE49-F238E27FC236}">
                <a16:creationId xmlns:a16="http://schemas.microsoft.com/office/drawing/2014/main" id="{F4F3F017-F0F4-4DF6-A48E-9B2245349D0B}"/>
              </a:ext>
            </a:extLst>
          </p:cNvPr>
          <p:cNvCxnSpPr/>
          <p:nvPr/>
        </p:nvCxnSpPr>
        <p:spPr>
          <a:xfrm>
            <a:off x="5159229" y="1015068"/>
            <a:ext cx="0" cy="47397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Connecteur droit avec flèche 14">
            <a:extLst>
              <a:ext uri="{FF2B5EF4-FFF2-40B4-BE49-F238E27FC236}">
                <a16:creationId xmlns:a16="http://schemas.microsoft.com/office/drawing/2014/main" id="{AE11E7CB-DB5D-4BA1-858E-1B5606656474}"/>
              </a:ext>
            </a:extLst>
          </p:cNvPr>
          <p:cNvCxnSpPr>
            <a:cxnSpLocks/>
          </p:cNvCxnSpPr>
          <p:nvPr/>
        </p:nvCxnSpPr>
        <p:spPr>
          <a:xfrm>
            <a:off x="5217952" y="2810708"/>
            <a:ext cx="2164360" cy="1841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530923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service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Les EJB</a:t>
            </a:r>
            <a:endParaRPr lang="fr-FR"/>
          </a:p>
        </p:txBody>
      </p:sp>
      <p:sp>
        <p:nvSpPr>
          <p:cNvPr id="9" name="ZoneTexte 8">
            <a:extLst>
              <a:ext uri="{FF2B5EF4-FFF2-40B4-BE49-F238E27FC236}">
                <a16:creationId xmlns:a16="http://schemas.microsoft.com/office/drawing/2014/main" id="{A47FEBBE-58EB-4A07-8CF4-E62022BEA3F1}"/>
              </a:ext>
            </a:extLst>
          </p:cNvPr>
          <p:cNvSpPr txBox="1"/>
          <p:nvPr/>
        </p:nvSpPr>
        <p:spPr>
          <a:xfrm>
            <a:off x="551064" y="1979208"/>
            <a:ext cx="6094602" cy="3970318"/>
          </a:xfrm>
          <a:prstGeom prst="rect">
            <a:avLst/>
          </a:prstGeom>
          <a:noFill/>
        </p:spPr>
        <p:txBody>
          <a:bodyPr wrap="square">
            <a:spAutoFit/>
          </a:bodyPr>
          <a:lstStyle/>
          <a:p>
            <a:pPr algn="l"/>
            <a:r>
              <a:rPr lang="fr-FR" sz="1800" b="1" dirty="0">
                <a:solidFill>
                  <a:srgbClr val="7F0055"/>
                </a:solidFill>
                <a:latin typeface="Consolas" panose="020B0609020204030204" pitchFamily="49" charset="0"/>
              </a:rPr>
              <a:t>package</a:t>
            </a:r>
            <a:r>
              <a:rPr lang="fr-FR" sz="1800" b="1" dirty="0">
                <a:solidFill>
                  <a:srgbClr val="000000"/>
                </a:solidFill>
                <a:latin typeface="Consolas" panose="020B0609020204030204" pitchFamily="49" charset="0"/>
              </a:rPr>
              <a:t> </a:t>
            </a:r>
            <a:r>
              <a:rPr lang="fr-FR" sz="1800" b="1" dirty="0" err="1">
                <a:solidFill>
                  <a:srgbClr val="000000"/>
                </a:solidFill>
                <a:latin typeface="Consolas" panose="020B0609020204030204" pitchFamily="49" charset="0"/>
              </a:rPr>
              <a:t>fr.epita.service</a:t>
            </a:r>
            <a:r>
              <a:rPr lang="fr-FR" sz="1800" b="1" dirty="0">
                <a:solidFill>
                  <a:srgbClr val="000000"/>
                </a:solidFill>
                <a:latin typeface="Consolas" panose="020B0609020204030204" pitchFamily="49" charset="0"/>
              </a:rPr>
              <a:t>;</a:t>
            </a:r>
          </a:p>
          <a:p>
            <a:pPr algn="l"/>
            <a:endParaRPr lang="fr-FR" sz="1800" dirty="0">
              <a:latin typeface="Consolas" panose="020B0609020204030204" pitchFamily="49" charset="0"/>
            </a:endParaRPr>
          </a:p>
          <a:p>
            <a:pPr algn="l"/>
            <a:r>
              <a:rPr lang="fr-FR" sz="1800" b="1" dirty="0">
                <a:solidFill>
                  <a:srgbClr val="7F0055"/>
                </a:solidFill>
                <a:latin typeface="Consolas" panose="020B0609020204030204" pitchFamily="49" charset="0"/>
              </a:rPr>
              <a:t>import</a:t>
            </a:r>
            <a:r>
              <a:rPr lang="fr-FR" sz="1800" b="1" dirty="0">
                <a:solidFill>
                  <a:srgbClr val="000000"/>
                </a:solidFill>
                <a:latin typeface="Consolas" panose="020B0609020204030204" pitchFamily="49" charset="0"/>
              </a:rPr>
              <a:t> </a:t>
            </a:r>
            <a:r>
              <a:rPr lang="fr-FR" sz="1800" b="1" dirty="0" err="1">
                <a:solidFill>
                  <a:srgbClr val="000000"/>
                </a:solidFill>
                <a:latin typeface="Consolas" panose="020B0609020204030204" pitchFamily="49" charset="0"/>
              </a:rPr>
              <a:t>javax.ejb.Stateless</a:t>
            </a:r>
            <a:r>
              <a:rPr lang="fr-FR" sz="1800" b="1" dirty="0">
                <a:solidFill>
                  <a:srgbClr val="000000"/>
                </a:solidFill>
                <a:latin typeface="Consolas" panose="020B0609020204030204" pitchFamily="49" charset="0"/>
              </a:rPr>
              <a:t>;</a:t>
            </a:r>
          </a:p>
          <a:p>
            <a:pPr algn="l"/>
            <a:endParaRPr lang="fr-FR" sz="1800" dirty="0">
              <a:latin typeface="Consolas" panose="020B0609020204030204" pitchFamily="49" charset="0"/>
            </a:endParaRPr>
          </a:p>
          <a:p>
            <a:pPr algn="l"/>
            <a:r>
              <a:rPr lang="fr-FR" sz="1800" dirty="0">
                <a:solidFill>
                  <a:srgbClr val="646464"/>
                </a:solidFill>
                <a:latin typeface="Consolas" panose="020B0609020204030204" pitchFamily="49" charset="0"/>
              </a:rPr>
              <a:t>@Stateless</a:t>
            </a:r>
          </a:p>
          <a:p>
            <a:pPr algn="l"/>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class</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HelloServiceImpl</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implements</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HelloService</a:t>
            </a:r>
            <a:r>
              <a:rPr lang="en-US" sz="1800" b="1" dirty="0">
                <a:solidFill>
                  <a:srgbClr val="000000"/>
                </a:solidFill>
                <a:latin typeface="Consolas" panose="020B0609020204030204" pitchFamily="49" charset="0"/>
              </a:rPr>
              <a:t>{</a:t>
            </a:r>
          </a:p>
          <a:p>
            <a:pPr algn="l"/>
            <a:endParaRPr lang="fr-FR" sz="1800" dirty="0">
              <a:latin typeface="Consolas" panose="020B0609020204030204" pitchFamily="49" charset="0"/>
            </a:endParaRPr>
          </a:p>
          <a:p>
            <a:pPr algn="l"/>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String </a:t>
            </a:r>
            <a:r>
              <a:rPr lang="fr-FR" sz="1800" b="1" dirty="0" err="1">
                <a:solidFill>
                  <a:srgbClr val="000000"/>
                </a:solidFill>
                <a:latin typeface="Consolas" panose="020B0609020204030204" pitchFamily="49" charset="0"/>
              </a:rPr>
              <a:t>getMessage</a:t>
            </a:r>
            <a:r>
              <a:rPr lang="fr-FR" sz="1800" b="1" dirty="0">
                <a:solidFill>
                  <a:srgbClr val="000000"/>
                </a:solidFill>
                <a:latin typeface="Consolas" panose="020B0609020204030204" pitchFamily="49" charset="0"/>
              </a:rPr>
              <a:t>() {</a:t>
            </a:r>
          </a:p>
          <a:p>
            <a:pPr algn="l"/>
            <a:endParaRPr lang="fr-FR" sz="1800" dirty="0">
              <a:latin typeface="Consolas" panose="020B0609020204030204" pitchFamily="49" charset="0"/>
            </a:endParaRPr>
          </a:p>
          <a:p>
            <a:pPr algn="l"/>
            <a:r>
              <a:rPr lang="fr-FR" sz="1800" b="1" dirty="0">
                <a:solidFill>
                  <a:srgbClr val="7F0055"/>
                </a:solidFill>
                <a:latin typeface="Consolas" panose="020B0609020204030204" pitchFamily="49" charset="0"/>
              </a:rPr>
              <a:t>return</a:t>
            </a:r>
            <a:r>
              <a:rPr lang="fr-FR" sz="1800" b="1" dirty="0">
                <a:solidFill>
                  <a:srgbClr val="000000"/>
                </a:solidFill>
                <a:latin typeface="Consolas" panose="020B0609020204030204" pitchFamily="49" charset="0"/>
              </a:rPr>
              <a:t> </a:t>
            </a:r>
            <a:r>
              <a:rPr lang="fr-FR" sz="1800" b="1" dirty="0">
                <a:solidFill>
                  <a:srgbClr val="2A00FF"/>
                </a:solidFill>
                <a:latin typeface="Consolas" panose="020B0609020204030204" pitchFamily="49" charset="0"/>
              </a:rPr>
              <a:t>"Hello"</a:t>
            </a:r>
            <a:r>
              <a:rPr lang="fr-FR" sz="1800" b="1" dirty="0">
                <a:solidFill>
                  <a:srgbClr val="000000"/>
                </a:solidFill>
                <a:latin typeface="Consolas" panose="020B0609020204030204" pitchFamily="49" charset="0"/>
              </a:rPr>
              <a:t>;</a:t>
            </a:r>
          </a:p>
          <a:p>
            <a:pPr algn="l"/>
            <a:r>
              <a:rPr lang="fr-FR" sz="1800" dirty="0">
                <a:solidFill>
                  <a:srgbClr val="000000"/>
                </a:solidFill>
                <a:latin typeface="Consolas" panose="020B0609020204030204" pitchFamily="49" charset="0"/>
              </a:rPr>
              <a:t>}</a:t>
            </a:r>
          </a:p>
          <a:p>
            <a:pPr algn="l"/>
            <a:endParaRPr lang="fr-FR" sz="1800" dirty="0">
              <a:latin typeface="Consolas" panose="020B0609020204030204" pitchFamily="49" charset="0"/>
            </a:endParaRPr>
          </a:p>
          <a:p>
            <a:pPr algn="l"/>
            <a:r>
              <a:rPr lang="fr-FR" sz="1800" dirty="0">
                <a:solidFill>
                  <a:srgbClr val="000000"/>
                </a:solidFill>
                <a:latin typeface="Consolas" panose="020B0609020204030204" pitchFamily="49" charset="0"/>
              </a:rPr>
              <a:t>}</a:t>
            </a:r>
          </a:p>
        </p:txBody>
      </p:sp>
      <p:pic>
        <p:nvPicPr>
          <p:cNvPr id="10" name="Image 9">
            <a:extLst>
              <a:ext uri="{FF2B5EF4-FFF2-40B4-BE49-F238E27FC236}">
                <a16:creationId xmlns:a16="http://schemas.microsoft.com/office/drawing/2014/main" id="{A8C69C93-0762-4973-A9C6-890701D160E0}"/>
              </a:ext>
            </a:extLst>
          </p:cNvPr>
          <p:cNvPicPr>
            <a:picLocks noChangeAspect="1"/>
          </p:cNvPicPr>
          <p:nvPr/>
        </p:nvPicPr>
        <p:blipFill>
          <a:blip r:embed="rId2"/>
          <a:stretch>
            <a:fillRect/>
          </a:stretch>
        </p:blipFill>
        <p:spPr>
          <a:xfrm>
            <a:off x="6299784" y="1394749"/>
            <a:ext cx="5892216" cy="2831918"/>
          </a:xfrm>
          <a:prstGeom prst="rect">
            <a:avLst/>
          </a:prstGeom>
        </p:spPr>
      </p:pic>
      <p:cxnSp>
        <p:nvCxnSpPr>
          <p:cNvPr id="13" name="Connecteur droit 12">
            <a:extLst>
              <a:ext uri="{FF2B5EF4-FFF2-40B4-BE49-F238E27FC236}">
                <a16:creationId xmlns:a16="http://schemas.microsoft.com/office/drawing/2014/main" id="{F4F3F017-F0F4-4DF6-A48E-9B2245349D0B}"/>
              </a:ext>
            </a:extLst>
          </p:cNvPr>
          <p:cNvCxnSpPr/>
          <p:nvPr/>
        </p:nvCxnSpPr>
        <p:spPr>
          <a:xfrm>
            <a:off x="5838738" y="1059110"/>
            <a:ext cx="0" cy="47397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Connecteur droit avec flèche 14">
            <a:extLst>
              <a:ext uri="{FF2B5EF4-FFF2-40B4-BE49-F238E27FC236}">
                <a16:creationId xmlns:a16="http://schemas.microsoft.com/office/drawing/2014/main" id="{AE11E7CB-DB5D-4BA1-858E-1B5606656474}"/>
              </a:ext>
            </a:extLst>
          </p:cNvPr>
          <p:cNvCxnSpPr>
            <a:cxnSpLocks/>
          </p:cNvCxnSpPr>
          <p:nvPr/>
        </p:nvCxnSpPr>
        <p:spPr>
          <a:xfrm>
            <a:off x="5873879" y="2726422"/>
            <a:ext cx="15755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75930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Java Edition Entreprise</a:t>
            </a: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Présentation JAVA</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 coins arrondis 1">
            <a:extLst>
              <a:ext uri="{FF2B5EF4-FFF2-40B4-BE49-F238E27FC236}">
                <a16:creationId xmlns:a16="http://schemas.microsoft.com/office/drawing/2014/main" id="{03E045EB-153B-444D-B172-B25F2EEBEA8A}"/>
              </a:ext>
            </a:extLst>
          </p:cNvPr>
          <p:cNvSpPr/>
          <p:nvPr/>
        </p:nvSpPr>
        <p:spPr>
          <a:xfrm>
            <a:off x="2680382" y="4499155"/>
            <a:ext cx="5373486" cy="10096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Système d’exploitation</a:t>
            </a:r>
          </a:p>
        </p:txBody>
      </p:sp>
      <p:sp>
        <p:nvSpPr>
          <p:cNvPr id="11" name="Rectangle : coins arrondis 10">
            <a:extLst>
              <a:ext uri="{FF2B5EF4-FFF2-40B4-BE49-F238E27FC236}">
                <a16:creationId xmlns:a16="http://schemas.microsoft.com/office/drawing/2014/main" id="{42B95357-F35D-40F1-97F0-85D5673243EF}"/>
              </a:ext>
            </a:extLst>
          </p:cNvPr>
          <p:cNvSpPr/>
          <p:nvPr/>
        </p:nvSpPr>
        <p:spPr>
          <a:xfrm>
            <a:off x="2680382" y="3370153"/>
            <a:ext cx="5373486" cy="10096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JRE</a:t>
            </a:r>
          </a:p>
        </p:txBody>
      </p:sp>
      <p:sp>
        <p:nvSpPr>
          <p:cNvPr id="12" name="Rectangle : coins arrondis 11">
            <a:extLst>
              <a:ext uri="{FF2B5EF4-FFF2-40B4-BE49-F238E27FC236}">
                <a16:creationId xmlns:a16="http://schemas.microsoft.com/office/drawing/2014/main" id="{9B589D03-0C4B-4C7C-9E0F-1493EEBDD629}"/>
              </a:ext>
            </a:extLst>
          </p:cNvPr>
          <p:cNvSpPr/>
          <p:nvPr/>
        </p:nvSpPr>
        <p:spPr>
          <a:xfrm>
            <a:off x="2680382" y="2181973"/>
            <a:ext cx="5373486" cy="10096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Serveur d’application</a:t>
            </a:r>
          </a:p>
        </p:txBody>
      </p:sp>
      <p:sp>
        <p:nvSpPr>
          <p:cNvPr id="13" name="Rectangle : coins arrondis 12">
            <a:extLst>
              <a:ext uri="{FF2B5EF4-FFF2-40B4-BE49-F238E27FC236}">
                <a16:creationId xmlns:a16="http://schemas.microsoft.com/office/drawing/2014/main" id="{6067C15D-64F2-482C-BD7F-849376EAE20F}"/>
              </a:ext>
            </a:extLst>
          </p:cNvPr>
          <p:cNvSpPr/>
          <p:nvPr/>
        </p:nvSpPr>
        <p:spPr>
          <a:xfrm>
            <a:off x="2680382" y="1017002"/>
            <a:ext cx="5373486" cy="10096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Application</a:t>
            </a:r>
          </a:p>
        </p:txBody>
      </p:sp>
    </p:spTree>
    <p:extLst>
      <p:ext uri="{BB962C8B-B14F-4D97-AF65-F5344CB8AC3E}">
        <p14:creationId xmlns:p14="http://schemas.microsoft.com/office/powerpoint/2010/main" val="29114242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service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1602297" y="1191237"/>
            <a:ext cx="4773336"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Les EJB</a:t>
            </a:r>
            <a:endParaRPr lang="fr-FR"/>
          </a:p>
        </p:txBody>
      </p:sp>
      <p:sp>
        <p:nvSpPr>
          <p:cNvPr id="9" name="ZoneTexte 8">
            <a:extLst>
              <a:ext uri="{FF2B5EF4-FFF2-40B4-BE49-F238E27FC236}">
                <a16:creationId xmlns:a16="http://schemas.microsoft.com/office/drawing/2014/main" id="{A47FEBBE-58EB-4A07-8CF4-E62022BEA3F1}"/>
              </a:ext>
            </a:extLst>
          </p:cNvPr>
          <p:cNvSpPr txBox="1"/>
          <p:nvPr/>
        </p:nvSpPr>
        <p:spPr>
          <a:xfrm>
            <a:off x="258661" y="1931044"/>
            <a:ext cx="5502989" cy="3046988"/>
          </a:xfrm>
          <a:prstGeom prst="rect">
            <a:avLst/>
          </a:prstGeom>
          <a:noFill/>
        </p:spPr>
        <p:txBody>
          <a:bodyPr wrap="square">
            <a:spAutoFit/>
          </a:bodyPr>
          <a:lstStyle/>
          <a:p>
            <a:pPr algn="l"/>
            <a:r>
              <a:rPr lang="en-US" sz="1600" b="1">
                <a:solidFill>
                  <a:srgbClr val="7F0055"/>
                </a:solidFill>
                <a:latin typeface="Consolas" panose="020B0609020204030204" pitchFamily="49" charset="0"/>
              </a:rPr>
              <a:t>public</a:t>
            </a:r>
            <a:r>
              <a:rPr lang="en-US" sz="1600" b="1">
                <a:solidFill>
                  <a:srgbClr val="000000"/>
                </a:solidFill>
                <a:latin typeface="Consolas" panose="020B0609020204030204" pitchFamily="49" charset="0"/>
              </a:rPr>
              <a:t> </a:t>
            </a:r>
            <a:r>
              <a:rPr lang="en-US" sz="1600" b="1">
                <a:solidFill>
                  <a:srgbClr val="7F0055"/>
                </a:solidFill>
                <a:latin typeface="Consolas" panose="020B0609020204030204" pitchFamily="49" charset="0"/>
              </a:rPr>
              <a:t>class</a:t>
            </a:r>
            <a:r>
              <a:rPr lang="en-US" sz="1600" b="1">
                <a:solidFill>
                  <a:srgbClr val="000000"/>
                </a:solidFill>
                <a:latin typeface="Consolas" panose="020B0609020204030204" pitchFamily="49" charset="0"/>
              </a:rPr>
              <a:t> HelloServlet </a:t>
            </a:r>
            <a:r>
              <a:rPr lang="en-US" sz="1600" b="1">
                <a:solidFill>
                  <a:srgbClr val="7F0055"/>
                </a:solidFill>
                <a:latin typeface="Consolas" panose="020B0609020204030204" pitchFamily="49" charset="0"/>
              </a:rPr>
              <a:t>extends</a:t>
            </a:r>
            <a:r>
              <a:rPr lang="en-US" sz="1600" b="1">
                <a:solidFill>
                  <a:srgbClr val="000000"/>
                </a:solidFill>
                <a:latin typeface="Consolas" panose="020B0609020204030204" pitchFamily="49" charset="0"/>
              </a:rPr>
              <a:t> HttpServlet</a:t>
            </a:r>
            <a:r>
              <a:rPr lang="en-US" sz="1600" b="1" u="sng">
                <a:solidFill>
                  <a:srgbClr val="000000"/>
                </a:solidFill>
                <a:latin typeface="Consolas" panose="020B0609020204030204" pitchFamily="49" charset="0"/>
              </a:rPr>
              <a:t>{</a:t>
            </a:r>
          </a:p>
          <a:p>
            <a:pPr algn="l"/>
            <a:endParaRPr lang="fr-FR" sz="1600">
              <a:latin typeface="Consolas" panose="020B0609020204030204" pitchFamily="49" charset="0"/>
            </a:endParaRPr>
          </a:p>
          <a:p>
            <a:pPr algn="l"/>
            <a:r>
              <a:rPr lang="fr-FR" sz="1600">
                <a:solidFill>
                  <a:srgbClr val="646464"/>
                </a:solidFill>
                <a:latin typeface="Consolas" panose="020B0609020204030204" pitchFamily="49" charset="0"/>
              </a:rPr>
              <a:t>@EJB</a:t>
            </a:r>
          </a:p>
          <a:p>
            <a:pPr algn="l"/>
            <a:r>
              <a:rPr lang="fr-FR" sz="1600" b="1">
                <a:solidFill>
                  <a:srgbClr val="7F0055"/>
                </a:solidFill>
                <a:latin typeface="Consolas" panose="020B0609020204030204" pitchFamily="49" charset="0"/>
              </a:rPr>
              <a:t>private</a:t>
            </a:r>
            <a:r>
              <a:rPr lang="fr-FR" sz="1600" b="1">
                <a:solidFill>
                  <a:srgbClr val="000000"/>
                </a:solidFill>
                <a:latin typeface="Consolas" panose="020B0609020204030204" pitchFamily="49" charset="0"/>
              </a:rPr>
              <a:t> HelloService </a:t>
            </a:r>
            <a:r>
              <a:rPr lang="fr-FR" sz="1600" b="1">
                <a:solidFill>
                  <a:srgbClr val="0000C0"/>
                </a:solidFill>
                <a:latin typeface="Consolas" panose="020B0609020204030204" pitchFamily="49" charset="0"/>
              </a:rPr>
              <a:t>service</a:t>
            </a:r>
            <a:r>
              <a:rPr lang="fr-FR" sz="1600" b="1">
                <a:solidFill>
                  <a:srgbClr val="000000"/>
                </a:solidFill>
                <a:latin typeface="Consolas" panose="020B0609020204030204" pitchFamily="49" charset="0"/>
              </a:rPr>
              <a:t>;</a:t>
            </a:r>
          </a:p>
          <a:p>
            <a:pPr algn="l"/>
            <a:r>
              <a:rPr lang="fr-FR" sz="1600" b="1">
                <a:solidFill>
                  <a:srgbClr val="7F0055"/>
                </a:solidFill>
                <a:latin typeface="Consolas" panose="020B0609020204030204" pitchFamily="49" charset="0"/>
              </a:rPr>
              <a:t>protected</a:t>
            </a:r>
            <a:r>
              <a:rPr lang="fr-FR" sz="1600" b="1">
                <a:solidFill>
                  <a:srgbClr val="000000"/>
                </a:solidFill>
                <a:latin typeface="Consolas" panose="020B0609020204030204" pitchFamily="49" charset="0"/>
              </a:rPr>
              <a:t> </a:t>
            </a:r>
            <a:r>
              <a:rPr lang="fr-FR" sz="1600" b="1">
                <a:solidFill>
                  <a:srgbClr val="7F0055"/>
                </a:solidFill>
                <a:latin typeface="Consolas" panose="020B0609020204030204" pitchFamily="49" charset="0"/>
              </a:rPr>
              <a:t>void</a:t>
            </a:r>
            <a:r>
              <a:rPr lang="fr-FR" sz="1600" b="1">
                <a:solidFill>
                  <a:srgbClr val="000000"/>
                </a:solidFill>
                <a:latin typeface="Consolas" panose="020B0609020204030204" pitchFamily="49" charset="0"/>
              </a:rPr>
              <a:t> doGet(HttpServletRequest </a:t>
            </a:r>
            <a:r>
              <a:rPr lang="fr-FR" sz="1600" b="1">
                <a:solidFill>
                  <a:srgbClr val="6A3E3E"/>
                </a:solidFill>
                <a:latin typeface="Consolas" panose="020B0609020204030204" pitchFamily="49" charset="0"/>
              </a:rPr>
              <a:t>req</a:t>
            </a:r>
            <a:r>
              <a:rPr lang="fr-FR" sz="1600" b="1">
                <a:solidFill>
                  <a:srgbClr val="000000"/>
                </a:solidFill>
                <a:latin typeface="Consolas" panose="020B0609020204030204" pitchFamily="49" charset="0"/>
              </a:rPr>
              <a:t>, HttpServletResponse </a:t>
            </a:r>
            <a:r>
              <a:rPr lang="fr-FR" sz="1600" b="1">
                <a:solidFill>
                  <a:srgbClr val="6A3E3E"/>
                </a:solidFill>
                <a:latin typeface="Consolas" panose="020B0609020204030204" pitchFamily="49" charset="0"/>
              </a:rPr>
              <a:t>resp</a:t>
            </a:r>
            <a:r>
              <a:rPr lang="fr-FR" sz="1600" b="1">
                <a:solidFill>
                  <a:srgbClr val="000000"/>
                </a:solidFill>
                <a:latin typeface="Consolas" panose="020B0609020204030204" pitchFamily="49" charset="0"/>
              </a:rPr>
              <a:t>)</a:t>
            </a:r>
          </a:p>
          <a:p>
            <a:pPr algn="l"/>
            <a:r>
              <a:rPr lang="fr-FR" sz="1600">
                <a:solidFill>
                  <a:srgbClr val="000000"/>
                </a:solidFill>
                <a:latin typeface="Consolas" panose="020B0609020204030204" pitchFamily="49" charset="0"/>
              </a:rPr>
              <a:t>        </a:t>
            </a:r>
            <a:r>
              <a:rPr lang="fr-FR" sz="1600" b="1">
                <a:solidFill>
                  <a:srgbClr val="7F0055"/>
                </a:solidFill>
                <a:latin typeface="Consolas" panose="020B0609020204030204" pitchFamily="49" charset="0"/>
              </a:rPr>
              <a:t>throws</a:t>
            </a:r>
            <a:r>
              <a:rPr lang="fr-FR" sz="1600" b="1">
                <a:solidFill>
                  <a:srgbClr val="000000"/>
                </a:solidFill>
                <a:latin typeface="Consolas" panose="020B0609020204030204" pitchFamily="49" charset="0"/>
              </a:rPr>
              <a:t> ServletException, IOException</a:t>
            </a:r>
          </a:p>
          <a:p>
            <a:pPr algn="l"/>
            <a:r>
              <a:rPr lang="fr-FR" sz="1600">
                <a:solidFill>
                  <a:srgbClr val="000000"/>
                </a:solidFill>
                <a:latin typeface="Consolas" panose="020B0609020204030204" pitchFamily="49" charset="0"/>
              </a:rPr>
              <a:t>    {</a:t>
            </a:r>
          </a:p>
          <a:p>
            <a:pPr algn="l"/>
            <a:r>
              <a:rPr lang="fr-FR" sz="1600">
                <a:solidFill>
                  <a:srgbClr val="000000"/>
                </a:solidFill>
                <a:latin typeface="Consolas" panose="020B0609020204030204" pitchFamily="49" charset="0"/>
              </a:rPr>
              <a:t>   System.</a:t>
            </a:r>
            <a:r>
              <a:rPr lang="fr-FR" sz="1600" b="1" i="1">
                <a:solidFill>
                  <a:srgbClr val="0000C0"/>
                </a:solidFill>
                <a:latin typeface="Consolas" panose="020B0609020204030204" pitchFamily="49" charset="0"/>
              </a:rPr>
              <a:t>out</a:t>
            </a:r>
            <a:r>
              <a:rPr lang="fr-FR" sz="1600" b="1" i="1">
                <a:solidFill>
                  <a:srgbClr val="000000"/>
                </a:solidFill>
                <a:latin typeface="Consolas" panose="020B0609020204030204" pitchFamily="49" charset="0"/>
              </a:rPr>
              <a:t>.println(</a:t>
            </a:r>
            <a:r>
              <a:rPr lang="fr-FR" sz="1600" b="1" i="1">
                <a:solidFill>
                  <a:srgbClr val="0000C0"/>
                </a:solidFill>
                <a:latin typeface="Consolas" panose="020B0609020204030204" pitchFamily="49" charset="0"/>
              </a:rPr>
              <a:t>service</a:t>
            </a:r>
            <a:r>
              <a:rPr lang="fr-FR" sz="1600" b="1" i="1">
                <a:solidFill>
                  <a:srgbClr val="000000"/>
                </a:solidFill>
                <a:latin typeface="Consolas" panose="020B0609020204030204" pitchFamily="49" charset="0"/>
              </a:rPr>
              <a:t>.getMessage());</a:t>
            </a:r>
          </a:p>
          <a:p>
            <a:pPr algn="l"/>
            <a:r>
              <a:rPr lang="fr-FR" sz="1600">
                <a:solidFill>
                  <a:srgbClr val="000000"/>
                </a:solidFill>
                <a:latin typeface="Consolas" panose="020B0609020204030204" pitchFamily="49" charset="0"/>
              </a:rPr>
              <a:t>    }</a:t>
            </a:r>
          </a:p>
          <a:p>
            <a:pPr algn="l"/>
            <a:endParaRPr lang="fr-FR" sz="1600">
              <a:latin typeface="Consolas" panose="020B0609020204030204" pitchFamily="49" charset="0"/>
            </a:endParaRPr>
          </a:p>
          <a:p>
            <a:pPr algn="l"/>
            <a:r>
              <a:rPr lang="fr-FR" sz="1600">
                <a:solidFill>
                  <a:srgbClr val="000000"/>
                </a:solidFill>
                <a:latin typeface="Consolas" panose="020B0609020204030204" pitchFamily="49" charset="0"/>
              </a:rPr>
              <a:t>}</a:t>
            </a:r>
          </a:p>
        </p:txBody>
      </p:sp>
      <p:pic>
        <p:nvPicPr>
          <p:cNvPr id="10" name="Image 9">
            <a:extLst>
              <a:ext uri="{FF2B5EF4-FFF2-40B4-BE49-F238E27FC236}">
                <a16:creationId xmlns:a16="http://schemas.microsoft.com/office/drawing/2014/main" id="{A8C69C93-0762-4973-A9C6-890701D160E0}"/>
              </a:ext>
            </a:extLst>
          </p:cNvPr>
          <p:cNvPicPr>
            <a:picLocks noChangeAspect="1"/>
          </p:cNvPicPr>
          <p:nvPr/>
        </p:nvPicPr>
        <p:blipFill>
          <a:blip r:embed="rId2"/>
          <a:stretch>
            <a:fillRect/>
          </a:stretch>
        </p:blipFill>
        <p:spPr>
          <a:xfrm>
            <a:off x="6299784" y="1394749"/>
            <a:ext cx="5892216" cy="2831918"/>
          </a:xfrm>
          <a:prstGeom prst="rect">
            <a:avLst/>
          </a:prstGeom>
        </p:spPr>
      </p:pic>
      <p:cxnSp>
        <p:nvCxnSpPr>
          <p:cNvPr id="13" name="Connecteur droit 12">
            <a:extLst>
              <a:ext uri="{FF2B5EF4-FFF2-40B4-BE49-F238E27FC236}">
                <a16:creationId xmlns:a16="http://schemas.microsoft.com/office/drawing/2014/main" id="{F4F3F017-F0F4-4DF6-A48E-9B2245349D0B}"/>
              </a:ext>
            </a:extLst>
          </p:cNvPr>
          <p:cNvCxnSpPr/>
          <p:nvPr/>
        </p:nvCxnSpPr>
        <p:spPr>
          <a:xfrm>
            <a:off x="5838738" y="1059110"/>
            <a:ext cx="0" cy="47397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Connecteur droit avec flèche 14">
            <a:extLst>
              <a:ext uri="{FF2B5EF4-FFF2-40B4-BE49-F238E27FC236}">
                <a16:creationId xmlns:a16="http://schemas.microsoft.com/office/drawing/2014/main" id="{AE11E7CB-DB5D-4BA1-858E-1B5606656474}"/>
              </a:ext>
            </a:extLst>
          </p:cNvPr>
          <p:cNvCxnSpPr>
            <a:cxnSpLocks/>
          </p:cNvCxnSpPr>
          <p:nvPr/>
        </p:nvCxnSpPr>
        <p:spPr>
          <a:xfrm>
            <a:off x="5915824" y="3884103"/>
            <a:ext cx="15755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989774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service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CE68C66E-E138-45B6-B52E-FF7070BAFB42}"/>
              </a:ext>
            </a:extLst>
          </p:cNvPr>
          <p:cNvSpPr txBox="1"/>
          <p:nvPr/>
        </p:nvSpPr>
        <p:spPr>
          <a:xfrm>
            <a:off x="551064" y="807428"/>
            <a:ext cx="2792324"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Couche service</a:t>
            </a:r>
            <a:endParaRPr lang="fr-FR"/>
          </a:p>
        </p:txBody>
      </p:sp>
      <p:sp>
        <p:nvSpPr>
          <p:cNvPr id="12" name="ZoneTexte 11">
            <a:extLst>
              <a:ext uri="{FF2B5EF4-FFF2-40B4-BE49-F238E27FC236}">
                <a16:creationId xmlns:a16="http://schemas.microsoft.com/office/drawing/2014/main" id="{FE86B29D-D8D8-42D5-8EE4-38B7C2D47452}"/>
              </a:ext>
            </a:extLst>
          </p:cNvPr>
          <p:cNvSpPr txBox="1"/>
          <p:nvPr/>
        </p:nvSpPr>
        <p:spPr>
          <a:xfrm>
            <a:off x="581824" y="1176760"/>
            <a:ext cx="3335835" cy="1600438"/>
          </a:xfrm>
          <a:prstGeom prst="rect">
            <a:avLst/>
          </a:prstGeom>
          <a:noFill/>
          <a:ln>
            <a:solidFill>
              <a:schemeClr val="accent1"/>
            </a:solidFill>
          </a:ln>
        </p:spPr>
        <p:txBody>
          <a:bodyPr wrap="square">
            <a:spAutoFit/>
          </a:bodyPr>
          <a:lstStyle/>
          <a:p>
            <a:pPr algn="l"/>
            <a:r>
              <a:rPr lang="fr-FR" sz="1400" b="1" dirty="0">
                <a:solidFill>
                  <a:srgbClr val="7F0055"/>
                </a:solidFill>
                <a:latin typeface="Consolas" panose="020B0609020204030204" pitchFamily="49" charset="0"/>
              </a:rPr>
              <a:t>package</a:t>
            </a:r>
            <a:r>
              <a:rPr lang="fr-FR" sz="1400" b="1" dirty="0">
                <a:solidFill>
                  <a:srgbClr val="000000"/>
                </a:solidFill>
                <a:latin typeface="Consolas" panose="020B0609020204030204" pitchFamily="49" charset="0"/>
              </a:rPr>
              <a:t> </a:t>
            </a:r>
            <a:r>
              <a:rPr lang="fr-FR" sz="1400" b="1" dirty="0" err="1">
                <a:solidFill>
                  <a:srgbClr val="000000"/>
                </a:solidFill>
                <a:latin typeface="Consolas" panose="020B0609020204030204" pitchFamily="49" charset="0"/>
              </a:rPr>
              <a:t>fr.epita.service</a:t>
            </a:r>
            <a:r>
              <a:rPr lang="fr-FR" sz="1400" b="1" dirty="0">
                <a:solidFill>
                  <a:srgbClr val="000000"/>
                </a:solidFill>
                <a:latin typeface="Consolas" panose="020B0609020204030204" pitchFamily="49" charset="0"/>
              </a:rPr>
              <a:t>;</a:t>
            </a:r>
          </a:p>
          <a:p>
            <a:pPr algn="l"/>
            <a:endParaRPr lang="fr-FR" sz="1400" dirty="0">
              <a:latin typeface="Consolas" panose="020B0609020204030204" pitchFamily="49" charset="0"/>
            </a:endParaRPr>
          </a:p>
          <a:p>
            <a:pPr algn="l"/>
            <a:r>
              <a:rPr lang="fr-FR" sz="1400" b="1" dirty="0">
                <a:solidFill>
                  <a:srgbClr val="7F0055"/>
                </a:solidFill>
                <a:latin typeface="Consolas" panose="020B0609020204030204" pitchFamily="49" charset="0"/>
              </a:rPr>
              <a:t>public</a:t>
            </a:r>
            <a:r>
              <a:rPr lang="fr-FR" sz="1400" b="1" dirty="0">
                <a:solidFill>
                  <a:srgbClr val="000000"/>
                </a:solidFill>
                <a:latin typeface="Consolas" panose="020B0609020204030204" pitchFamily="49" charset="0"/>
              </a:rPr>
              <a:t> </a:t>
            </a:r>
            <a:r>
              <a:rPr lang="fr-FR" sz="1400" b="1" dirty="0">
                <a:solidFill>
                  <a:srgbClr val="7F0055"/>
                </a:solidFill>
                <a:latin typeface="Consolas" panose="020B0609020204030204" pitchFamily="49" charset="0"/>
              </a:rPr>
              <a:t>interface</a:t>
            </a:r>
            <a:r>
              <a:rPr lang="fr-FR" sz="1400" b="1" dirty="0">
                <a:solidFill>
                  <a:srgbClr val="000000"/>
                </a:solidFill>
                <a:latin typeface="Consolas" panose="020B0609020204030204" pitchFamily="49" charset="0"/>
              </a:rPr>
              <a:t> </a:t>
            </a:r>
            <a:r>
              <a:rPr lang="fr-FR" sz="1400" b="1" dirty="0" err="1">
                <a:solidFill>
                  <a:srgbClr val="000000"/>
                </a:solidFill>
                <a:latin typeface="Consolas" panose="020B0609020204030204" pitchFamily="49" charset="0"/>
              </a:rPr>
              <a:t>HelloService</a:t>
            </a:r>
            <a:r>
              <a:rPr lang="fr-FR" sz="1400" b="1" dirty="0">
                <a:solidFill>
                  <a:srgbClr val="000000"/>
                </a:solidFill>
                <a:latin typeface="Consolas" panose="020B0609020204030204" pitchFamily="49" charset="0"/>
              </a:rPr>
              <a:t> {</a:t>
            </a:r>
          </a:p>
          <a:p>
            <a:pPr algn="l"/>
            <a:endParaRPr lang="fr-FR" sz="1400" dirty="0">
              <a:latin typeface="Consolas" panose="020B0609020204030204" pitchFamily="49" charset="0"/>
            </a:endParaRPr>
          </a:p>
          <a:p>
            <a:pPr algn="l"/>
            <a:r>
              <a:rPr lang="fr-FR" sz="1400" dirty="0">
                <a:solidFill>
                  <a:srgbClr val="000000"/>
                </a:solidFill>
                <a:latin typeface="Consolas" panose="020B0609020204030204" pitchFamily="49" charset="0"/>
              </a:rPr>
              <a:t>      String </a:t>
            </a:r>
            <a:r>
              <a:rPr lang="fr-FR" sz="1400" dirty="0" err="1">
                <a:solidFill>
                  <a:srgbClr val="000000"/>
                </a:solidFill>
                <a:latin typeface="Consolas" panose="020B0609020204030204" pitchFamily="49" charset="0"/>
              </a:rPr>
              <a:t>getMessage</a:t>
            </a:r>
            <a:r>
              <a:rPr lang="fr-FR" sz="1400" dirty="0">
                <a:solidFill>
                  <a:srgbClr val="000000"/>
                </a:solidFill>
                <a:latin typeface="Consolas" panose="020B0609020204030204" pitchFamily="49" charset="0"/>
              </a:rPr>
              <a:t>();</a:t>
            </a:r>
          </a:p>
          <a:p>
            <a:pPr algn="l"/>
            <a:endParaRPr lang="fr-FR" sz="1400" dirty="0">
              <a:latin typeface="Consolas" panose="020B0609020204030204" pitchFamily="49" charset="0"/>
            </a:endParaRPr>
          </a:p>
          <a:p>
            <a:pPr algn="l"/>
            <a:r>
              <a:rPr lang="fr-FR" sz="1400" dirty="0">
                <a:solidFill>
                  <a:srgbClr val="000000"/>
                </a:solidFill>
                <a:latin typeface="Consolas" panose="020B0609020204030204" pitchFamily="49" charset="0"/>
              </a:rPr>
              <a:t>}</a:t>
            </a:r>
          </a:p>
        </p:txBody>
      </p:sp>
      <p:sp>
        <p:nvSpPr>
          <p:cNvPr id="14" name="ZoneTexte 13">
            <a:extLst>
              <a:ext uri="{FF2B5EF4-FFF2-40B4-BE49-F238E27FC236}">
                <a16:creationId xmlns:a16="http://schemas.microsoft.com/office/drawing/2014/main" id="{F80A0DED-6AFF-4ED9-BB9A-7A033450D691}"/>
              </a:ext>
            </a:extLst>
          </p:cNvPr>
          <p:cNvSpPr txBox="1"/>
          <p:nvPr/>
        </p:nvSpPr>
        <p:spPr>
          <a:xfrm>
            <a:off x="457206" y="2957511"/>
            <a:ext cx="5638794" cy="2893100"/>
          </a:xfrm>
          <a:prstGeom prst="rect">
            <a:avLst/>
          </a:prstGeom>
          <a:noFill/>
          <a:ln>
            <a:solidFill>
              <a:schemeClr val="accent1"/>
            </a:solidFill>
          </a:ln>
        </p:spPr>
        <p:txBody>
          <a:bodyPr wrap="square">
            <a:spAutoFit/>
          </a:bodyPr>
          <a:lstStyle/>
          <a:p>
            <a:pPr algn="l"/>
            <a:r>
              <a:rPr lang="fr-FR" sz="1400" b="1">
                <a:solidFill>
                  <a:srgbClr val="7F0055"/>
                </a:solidFill>
                <a:latin typeface="Consolas" panose="020B0609020204030204" pitchFamily="49" charset="0"/>
              </a:rPr>
              <a:t>package</a:t>
            </a:r>
            <a:r>
              <a:rPr lang="fr-FR" sz="1400" b="1">
                <a:solidFill>
                  <a:srgbClr val="000000"/>
                </a:solidFill>
                <a:latin typeface="Consolas" panose="020B0609020204030204" pitchFamily="49" charset="0"/>
              </a:rPr>
              <a:t> fr.epsi.service;</a:t>
            </a:r>
          </a:p>
          <a:p>
            <a:pPr algn="l"/>
            <a:endParaRPr lang="fr-FR" sz="1400">
              <a:latin typeface="Consolas" panose="020B0609020204030204" pitchFamily="49" charset="0"/>
            </a:endParaRPr>
          </a:p>
          <a:p>
            <a:pPr algn="l"/>
            <a:r>
              <a:rPr lang="fr-FR" sz="1400" b="1">
                <a:solidFill>
                  <a:srgbClr val="7F0055"/>
                </a:solidFill>
                <a:latin typeface="Consolas" panose="020B0609020204030204" pitchFamily="49" charset="0"/>
              </a:rPr>
              <a:t>import</a:t>
            </a:r>
            <a:r>
              <a:rPr lang="fr-FR" sz="1400" b="1">
                <a:solidFill>
                  <a:srgbClr val="000000"/>
                </a:solidFill>
                <a:latin typeface="Consolas" panose="020B0609020204030204" pitchFamily="49" charset="0"/>
              </a:rPr>
              <a:t> javax.ejb.Stateless;</a:t>
            </a:r>
          </a:p>
          <a:p>
            <a:pPr algn="l"/>
            <a:endParaRPr lang="fr-FR" sz="1400">
              <a:latin typeface="Consolas" panose="020B0609020204030204" pitchFamily="49" charset="0"/>
            </a:endParaRPr>
          </a:p>
          <a:p>
            <a:pPr algn="l"/>
            <a:r>
              <a:rPr lang="fr-FR" sz="1400">
                <a:solidFill>
                  <a:srgbClr val="646464"/>
                </a:solidFill>
                <a:latin typeface="Consolas" panose="020B0609020204030204" pitchFamily="49" charset="0"/>
              </a:rPr>
              <a:t>@Stateless</a:t>
            </a:r>
          </a:p>
          <a:p>
            <a:pPr algn="l"/>
            <a:r>
              <a:rPr lang="en-US" sz="1400" b="1">
                <a:solidFill>
                  <a:srgbClr val="7F0055"/>
                </a:solidFill>
                <a:latin typeface="Consolas" panose="020B0609020204030204" pitchFamily="49" charset="0"/>
              </a:rPr>
              <a:t>public</a:t>
            </a:r>
            <a:r>
              <a:rPr lang="en-US" sz="1400" b="1">
                <a:solidFill>
                  <a:srgbClr val="000000"/>
                </a:solidFill>
                <a:latin typeface="Consolas" panose="020B0609020204030204" pitchFamily="49" charset="0"/>
              </a:rPr>
              <a:t> </a:t>
            </a:r>
            <a:r>
              <a:rPr lang="en-US" sz="1400" b="1">
                <a:solidFill>
                  <a:srgbClr val="7F0055"/>
                </a:solidFill>
                <a:latin typeface="Consolas" panose="020B0609020204030204" pitchFamily="49" charset="0"/>
              </a:rPr>
              <a:t>class</a:t>
            </a:r>
            <a:r>
              <a:rPr lang="en-US" sz="1400" b="1">
                <a:solidFill>
                  <a:srgbClr val="000000"/>
                </a:solidFill>
                <a:latin typeface="Consolas" panose="020B0609020204030204" pitchFamily="49" charset="0"/>
              </a:rPr>
              <a:t> HelloServiceImpl </a:t>
            </a:r>
            <a:r>
              <a:rPr lang="en-US" sz="1400" b="1">
                <a:solidFill>
                  <a:srgbClr val="7F0055"/>
                </a:solidFill>
                <a:latin typeface="Consolas" panose="020B0609020204030204" pitchFamily="49" charset="0"/>
              </a:rPr>
              <a:t>implements</a:t>
            </a:r>
            <a:r>
              <a:rPr lang="en-US" sz="1400" b="1">
                <a:solidFill>
                  <a:srgbClr val="000000"/>
                </a:solidFill>
                <a:latin typeface="Consolas" panose="020B0609020204030204" pitchFamily="49" charset="0"/>
              </a:rPr>
              <a:t> HelloService{</a:t>
            </a:r>
          </a:p>
          <a:p>
            <a:pPr algn="l"/>
            <a:endParaRPr lang="fr-FR" sz="1400">
              <a:latin typeface="Consolas" panose="020B0609020204030204" pitchFamily="49" charset="0"/>
            </a:endParaRPr>
          </a:p>
          <a:p>
            <a:pPr algn="l"/>
            <a:r>
              <a:rPr lang="fr-FR" sz="1400" b="1">
                <a:solidFill>
                  <a:srgbClr val="7F0055"/>
                </a:solidFill>
                <a:latin typeface="Consolas" panose="020B0609020204030204" pitchFamily="49" charset="0"/>
              </a:rPr>
              <a:t>public</a:t>
            </a:r>
            <a:r>
              <a:rPr lang="fr-FR" sz="1400" b="1">
                <a:solidFill>
                  <a:srgbClr val="000000"/>
                </a:solidFill>
                <a:latin typeface="Consolas" panose="020B0609020204030204" pitchFamily="49" charset="0"/>
              </a:rPr>
              <a:t> String getMessage() {</a:t>
            </a:r>
          </a:p>
          <a:p>
            <a:pPr algn="l"/>
            <a:endParaRPr lang="fr-FR" sz="1400">
              <a:latin typeface="Consolas" panose="020B0609020204030204" pitchFamily="49" charset="0"/>
            </a:endParaRPr>
          </a:p>
          <a:p>
            <a:pPr algn="l"/>
            <a:r>
              <a:rPr lang="fr-FR" sz="1400" b="1">
                <a:solidFill>
                  <a:srgbClr val="7F0055"/>
                </a:solidFill>
                <a:latin typeface="Consolas" panose="020B0609020204030204" pitchFamily="49" charset="0"/>
              </a:rPr>
              <a:t>return</a:t>
            </a:r>
            <a:r>
              <a:rPr lang="fr-FR" sz="1400" b="1">
                <a:solidFill>
                  <a:srgbClr val="000000"/>
                </a:solidFill>
                <a:latin typeface="Consolas" panose="020B0609020204030204" pitchFamily="49" charset="0"/>
              </a:rPr>
              <a:t> </a:t>
            </a:r>
            <a:r>
              <a:rPr lang="fr-FR" sz="1400" b="1">
                <a:solidFill>
                  <a:srgbClr val="2A00FF"/>
                </a:solidFill>
                <a:latin typeface="Consolas" panose="020B0609020204030204" pitchFamily="49" charset="0"/>
              </a:rPr>
              <a:t>"Hello"</a:t>
            </a:r>
            <a:r>
              <a:rPr lang="fr-FR" sz="1400" b="1">
                <a:solidFill>
                  <a:srgbClr val="000000"/>
                </a:solidFill>
                <a:latin typeface="Consolas" panose="020B0609020204030204" pitchFamily="49" charset="0"/>
              </a:rPr>
              <a:t>;</a:t>
            </a:r>
          </a:p>
          <a:p>
            <a:pPr algn="l"/>
            <a:r>
              <a:rPr lang="fr-FR" sz="1400">
                <a:solidFill>
                  <a:srgbClr val="000000"/>
                </a:solidFill>
                <a:latin typeface="Consolas" panose="020B0609020204030204" pitchFamily="49" charset="0"/>
              </a:rPr>
              <a:t>}</a:t>
            </a:r>
          </a:p>
          <a:p>
            <a:pPr algn="l"/>
            <a:endParaRPr lang="fr-FR" sz="1400">
              <a:latin typeface="Consolas" panose="020B0609020204030204" pitchFamily="49" charset="0"/>
            </a:endParaRPr>
          </a:p>
          <a:p>
            <a:pPr algn="l"/>
            <a:r>
              <a:rPr lang="fr-FR" sz="1400">
                <a:solidFill>
                  <a:srgbClr val="000000"/>
                </a:solidFill>
                <a:latin typeface="Consolas" panose="020B0609020204030204" pitchFamily="49" charset="0"/>
              </a:rPr>
              <a:t>}</a:t>
            </a:r>
          </a:p>
        </p:txBody>
      </p:sp>
      <p:sp>
        <p:nvSpPr>
          <p:cNvPr id="16" name="ZoneTexte 15">
            <a:extLst>
              <a:ext uri="{FF2B5EF4-FFF2-40B4-BE49-F238E27FC236}">
                <a16:creationId xmlns:a16="http://schemas.microsoft.com/office/drawing/2014/main" id="{1B7F6200-CDA9-4A9C-82F6-4BB7F8AD1551}"/>
              </a:ext>
            </a:extLst>
          </p:cNvPr>
          <p:cNvSpPr txBox="1"/>
          <p:nvPr/>
        </p:nvSpPr>
        <p:spPr>
          <a:xfrm>
            <a:off x="6949070" y="220495"/>
            <a:ext cx="5502989" cy="2677656"/>
          </a:xfrm>
          <a:prstGeom prst="rect">
            <a:avLst/>
          </a:prstGeom>
          <a:noFill/>
          <a:ln>
            <a:solidFill>
              <a:schemeClr val="accent1"/>
            </a:solidFill>
          </a:ln>
        </p:spPr>
        <p:txBody>
          <a:bodyPr wrap="square">
            <a:spAutoFit/>
          </a:bodyPr>
          <a:lstStyle/>
          <a:p>
            <a:pPr algn="l"/>
            <a:r>
              <a:rPr lang="en-US" sz="1400" b="1">
                <a:solidFill>
                  <a:srgbClr val="7F0055"/>
                </a:solidFill>
                <a:latin typeface="Consolas" panose="020B0609020204030204" pitchFamily="49" charset="0"/>
              </a:rPr>
              <a:t>public</a:t>
            </a:r>
            <a:r>
              <a:rPr lang="en-US" sz="1400" b="1">
                <a:solidFill>
                  <a:srgbClr val="000000"/>
                </a:solidFill>
                <a:latin typeface="Consolas" panose="020B0609020204030204" pitchFamily="49" charset="0"/>
              </a:rPr>
              <a:t> </a:t>
            </a:r>
            <a:r>
              <a:rPr lang="en-US" sz="1400" b="1">
                <a:solidFill>
                  <a:srgbClr val="7F0055"/>
                </a:solidFill>
                <a:latin typeface="Consolas" panose="020B0609020204030204" pitchFamily="49" charset="0"/>
              </a:rPr>
              <a:t>class</a:t>
            </a:r>
            <a:r>
              <a:rPr lang="en-US" sz="1400" b="1">
                <a:solidFill>
                  <a:srgbClr val="000000"/>
                </a:solidFill>
                <a:latin typeface="Consolas" panose="020B0609020204030204" pitchFamily="49" charset="0"/>
              </a:rPr>
              <a:t> HelloServlet </a:t>
            </a:r>
            <a:r>
              <a:rPr lang="en-US" sz="1400" b="1">
                <a:solidFill>
                  <a:srgbClr val="7F0055"/>
                </a:solidFill>
                <a:latin typeface="Consolas" panose="020B0609020204030204" pitchFamily="49" charset="0"/>
              </a:rPr>
              <a:t>extends</a:t>
            </a:r>
            <a:r>
              <a:rPr lang="en-US" sz="1400" b="1">
                <a:solidFill>
                  <a:srgbClr val="000000"/>
                </a:solidFill>
                <a:latin typeface="Consolas" panose="020B0609020204030204" pitchFamily="49" charset="0"/>
              </a:rPr>
              <a:t> HttpServlet</a:t>
            </a:r>
            <a:r>
              <a:rPr lang="en-US" sz="1400" b="1" u="sng">
                <a:solidFill>
                  <a:srgbClr val="000000"/>
                </a:solidFill>
                <a:latin typeface="Consolas" panose="020B0609020204030204" pitchFamily="49" charset="0"/>
              </a:rPr>
              <a:t>{</a:t>
            </a:r>
          </a:p>
          <a:p>
            <a:pPr algn="l"/>
            <a:endParaRPr lang="fr-FR" sz="1400">
              <a:latin typeface="Consolas" panose="020B0609020204030204" pitchFamily="49" charset="0"/>
            </a:endParaRPr>
          </a:p>
          <a:p>
            <a:pPr algn="l"/>
            <a:r>
              <a:rPr lang="fr-FR" sz="1400">
                <a:solidFill>
                  <a:srgbClr val="646464"/>
                </a:solidFill>
                <a:latin typeface="Consolas" panose="020B0609020204030204" pitchFamily="49" charset="0"/>
              </a:rPr>
              <a:t>@EJB</a:t>
            </a:r>
          </a:p>
          <a:p>
            <a:pPr algn="l"/>
            <a:r>
              <a:rPr lang="fr-FR" sz="1400" b="1">
                <a:solidFill>
                  <a:srgbClr val="7F0055"/>
                </a:solidFill>
                <a:latin typeface="Consolas" panose="020B0609020204030204" pitchFamily="49" charset="0"/>
              </a:rPr>
              <a:t>private</a:t>
            </a:r>
            <a:r>
              <a:rPr lang="fr-FR" sz="1400" b="1">
                <a:solidFill>
                  <a:srgbClr val="000000"/>
                </a:solidFill>
                <a:latin typeface="Consolas" panose="020B0609020204030204" pitchFamily="49" charset="0"/>
              </a:rPr>
              <a:t> HelloService </a:t>
            </a:r>
            <a:r>
              <a:rPr lang="fr-FR" sz="1400" b="1">
                <a:solidFill>
                  <a:srgbClr val="0000C0"/>
                </a:solidFill>
                <a:latin typeface="Consolas" panose="020B0609020204030204" pitchFamily="49" charset="0"/>
              </a:rPr>
              <a:t>service</a:t>
            </a:r>
            <a:r>
              <a:rPr lang="fr-FR" sz="1400" b="1">
                <a:solidFill>
                  <a:srgbClr val="000000"/>
                </a:solidFill>
                <a:latin typeface="Consolas" panose="020B0609020204030204" pitchFamily="49" charset="0"/>
              </a:rPr>
              <a:t>;</a:t>
            </a:r>
          </a:p>
          <a:p>
            <a:pPr algn="l"/>
            <a:r>
              <a:rPr lang="fr-FR" sz="1400" b="1">
                <a:solidFill>
                  <a:srgbClr val="7F0055"/>
                </a:solidFill>
                <a:latin typeface="Consolas" panose="020B0609020204030204" pitchFamily="49" charset="0"/>
              </a:rPr>
              <a:t>protected</a:t>
            </a:r>
            <a:r>
              <a:rPr lang="fr-FR" sz="1400" b="1">
                <a:solidFill>
                  <a:srgbClr val="000000"/>
                </a:solidFill>
                <a:latin typeface="Consolas" panose="020B0609020204030204" pitchFamily="49" charset="0"/>
              </a:rPr>
              <a:t> </a:t>
            </a:r>
            <a:r>
              <a:rPr lang="fr-FR" sz="1400" b="1">
                <a:solidFill>
                  <a:srgbClr val="7F0055"/>
                </a:solidFill>
                <a:latin typeface="Consolas" panose="020B0609020204030204" pitchFamily="49" charset="0"/>
              </a:rPr>
              <a:t>void</a:t>
            </a:r>
            <a:r>
              <a:rPr lang="fr-FR" sz="1400" b="1">
                <a:solidFill>
                  <a:srgbClr val="000000"/>
                </a:solidFill>
                <a:latin typeface="Consolas" panose="020B0609020204030204" pitchFamily="49" charset="0"/>
              </a:rPr>
              <a:t> doGet(HttpServletRequest </a:t>
            </a:r>
            <a:r>
              <a:rPr lang="fr-FR" sz="1400" b="1">
                <a:solidFill>
                  <a:srgbClr val="6A3E3E"/>
                </a:solidFill>
                <a:latin typeface="Consolas" panose="020B0609020204030204" pitchFamily="49" charset="0"/>
              </a:rPr>
              <a:t>req</a:t>
            </a:r>
            <a:r>
              <a:rPr lang="fr-FR" sz="1400" b="1">
                <a:solidFill>
                  <a:srgbClr val="000000"/>
                </a:solidFill>
                <a:latin typeface="Consolas" panose="020B0609020204030204" pitchFamily="49" charset="0"/>
              </a:rPr>
              <a:t>, HttpServletResponse </a:t>
            </a:r>
            <a:r>
              <a:rPr lang="fr-FR" sz="1400" b="1">
                <a:solidFill>
                  <a:srgbClr val="6A3E3E"/>
                </a:solidFill>
                <a:latin typeface="Consolas" panose="020B0609020204030204" pitchFamily="49" charset="0"/>
              </a:rPr>
              <a:t>resp</a:t>
            </a:r>
            <a:r>
              <a:rPr lang="fr-FR" sz="1400" b="1">
                <a:solidFill>
                  <a:srgbClr val="000000"/>
                </a:solidFill>
                <a:latin typeface="Consolas" panose="020B0609020204030204" pitchFamily="49" charset="0"/>
              </a:rPr>
              <a:t>)</a:t>
            </a:r>
          </a:p>
          <a:p>
            <a:pPr algn="l"/>
            <a:r>
              <a:rPr lang="fr-FR" sz="1400">
                <a:solidFill>
                  <a:srgbClr val="000000"/>
                </a:solidFill>
                <a:latin typeface="Consolas" panose="020B0609020204030204" pitchFamily="49" charset="0"/>
              </a:rPr>
              <a:t>        </a:t>
            </a:r>
            <a:r>
              <a:rPr lang="fr-FR" sz="1400" b="1">
                <a:solidFill>
                  <a:srgbClr val="7F0055"/>
                </a:solidFill>
                <a:latin typeface="Consolas" panose="020B0609020204030204" pitchFamily="49" charset="0"/>
              </a:rPr>
              <a:t>throws</a:t>
            </a:r>
            <a:r>
              <a:rPr lang="fr-FR" sz="1400" b="1">
                <a:solidFill>
                  <a:srgbClr val="000000"/>
                </a:solidFill>
                <a:latin typeface="Consolas" panose="020B0609020204030204" pitchFamily="49" charset="0"/>
              </a:rPr>
              <a:t> ServletException, IOException</a:t>
            </a:r>
          </a:p>
          <a:p>
            <a:pPr algn="l"/>
            <a:r>
              <a:rPr lang="fr-FR" sz="1400">
                <a:solidFill>
                  <a:srgbClr val="000000"/>
                </a:solidFill>
                <a:latin typeface="Consolas" panose="020B0609020204030204" pitchFamily="49" charset="0"/>
              </a:rPr>
              <a:t>    {</a:t>
            </a:r>
          </a:p>
          <a:p>
            <a:pPr algn="l"/>
            <a:r>
              <a:rPr lang="fr-FR" sz="1400">
                <a:solidFill>
                  <a:srgbClr val="000000"/>
                </a:solidFill>
                <a:latin typeface="Consolas" panose="020B0609020204030204" pitchFamily="49" charset="0"/>
              </a:rPr>
              <a:t>   System.</a:t>
            </a:r>
            <a:r>
              <a:rPr lang="fr-FR" sz="1400" b="1" i="1">
                <a:solidFill>
                  <a:srgbClr val="0000C0"/>
                </a:solidFill>
                <a:latin typeface="Consolas" panose="020B0609020204030204" pitchFamily="49" charset="0"/>
              </a:rPr>
              <a:t>out</a:t>
            </a:r>
            <a:r>
              <a:rPr lang="fr-FR" sz="1400" b="1" i="1">
                <a:solidFill>
                  <a:srgbClr val="000000"/>
                </a:solidFill>
                <a:latin typeface="Consolas" panose="020B0609020204030204" pitchFamily="49" charset="0"/>
              </a:rPr>
              <a:t>.println(</a:t>
            </a:r>
            <a:r>
              <a:rPr lang="fr-FR" sz="1400" b="1" i="1">
                <a:solidFill>
                  <a:srgbClr val="0000C0"/>
                </a:solidFill>
                <a:latin typeface="Consolas" panose="020B0609020204030204" pitchFamily="49" charset="0"/>
              </a:rPr>
              <a:t>service</a:t>
            </a:r>
            <a:r>
              <a:rPr lang="fr-FR" sz="1400" b="1" i="1">
                <a:solidFill>
                  <a:srgbClr val="000000"/>
                </a:solidFill>
                <a:latin typeface="Consolas" panose="020B0609020204030204" pitchFamily="49" charset="0"/>
              </a:rPr>
              <a:t>.getMessage());</a:t>
            </a:r>
          </a:p>
          <a:p>
            <a:pPr algn="l"/>
            <a:r>
              <a:rPr lang="fr-FR" sz="1400">
                <a:solidFill>
                  <a:srgbClr val="000000"/>
                </a:solidFill>
                <a:latin typeface="Consolas" panose="020B0609020204030204" pitchFamily="49" charset="0"/>
              </a:rPr>
              <a:t>    }</a:t>
            </a:r>
          </a:p>
          <a:p>
            <a:pPr algn="l"/>
            <a:endParaRPr lang="fr-FR" sz="1400">
              <a:latin typeface="Consolas" panose="020B0609020204030204" pitchFamily="49" charset="0"/>
            </a:endParaRPr>
          </a:p>
          <a:p>
            <a:pPr algn="l"/>
            <a:r>
              <a:rPr lang="fr-FR" sz="1400">
                <a:solidFill>
                  <a:srgbClr val="000000"/>
                </a:solidFill>
                <a:latin typeface="Consolas" panose="020B0609020204030204" pitchFamily="49" charset="0"/>
              </a:rPr>
              <a:t>}</a:t>
            </a:r>
          </a:p>
        </p:txBody>
      </p:sp>
      <p:sp>
        <p:nvSpPr>
          <p:cNvPr id="4" name="Accolade fermante 3">
            <a:extLst>
              <a:ext uri="{FF2B5EF4-FFF2-40B4-BE49-F238E27FC236}">
                <a16:creationId xmlns:a16="http://schemas.microsoft.com/office/drawing/2014/main" id="{CDFFD45B-62DA-4937-953D-D7F5AFEEAC7F}"/>
              </a:ext>
            </a:extLst>
          </p:cNvPr>
          <p:cNvSpPr/>
          <p:nvPr/>
        </p:nvSpPr>
        <p:spPr>
          <a:xfrm>
            <a:off x="4042284" y="1243226"/>
            <a:ext cx="654341" cy="149324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5" name="ZoneTexte 4">
            <a:extLst>
              <a:ext uri="{FF2B5EF4-FFF2-40B4-BE49-F238E27FC236}">
                <a16:creationId xmlns:a16="http://schemas.microsoft.com/office/drawing/2014/main" id="{E8E8B5CA-190F-4B82-8543-68B22D81BADE}"/>
              </a:ext>
            </a:extLst>
          </p:cNvPr>
          <p:cNvSpPr txBox="1"/>
          <p:nvPr/>
        </p:nvSpPr>
        <p:spPr>
          <a:xfrm>
            <a:off x="4843433" y="1677798"/>
            <a:ext cx="1812022" cy="369116"/>
          </a:xfrm>
          <a:prstGeom prst="rect">
            <a:avLst/>
          </a:prstGeom>
          <a:noFill/>
        </p:spPr>
        <p:txBody>
          <a:bodyPr wrap="square" rtlCol="0">
            <a:spAutoFit/>
          </a:bodyPr>
          <a:lstStyle/>
          <a:p>
            <a:r>
              <a:rPr lang="fr-FR"/>
              <a:t>Point d’entré</a:t>
            </a:r>
          </a:p>
        </p:txBody>
      </p:sp>
      <p:cxnSp>
        <p:nvCxnSpPr>
          <p:cNvPr id="18" name="Connecteur droit avec flèche 17">
            <a:extLst>
              <a:ext uri="{FF2B5EF4-FFF2-40B4-BE49-F238E27FC236}">
                <a16:creationId xmlns:a16="http://schemas.microsoft.com/office/drawing/2014/main" id="{45727DE3-0A39-4081-9A10-BF2A70204E01}"/>
              </a:ext>
            </a:extLst>
          </p:cNvPr>
          <p:cNvCxnSpPr/>
          <p:nvPr/>
        </p:nvCxnSpPr>
        <p:spPr>
          <a:xfrm flipH="1">
            <a:off x="4630723" y="1176760"/>
            <a:ext cx="2318347" cy="3668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ZoneTexte 18">
            <a:extLst>
              <a:ext uri="{FF2B5EF4-FFF2-40B4-BE49-F238E27FC236}">
                <a16:creationId xmlns:a16="http://schemas.microsoft.com/office/drawing/2014/main" id="{4544363B-2A69-433F-AB0B-952BF1AB34F2}"/>
              </a:ext>
            </a:extLst>
          </p:cNvPr>
          <p:cNvSpPr txBox="1"/>
          <p:nvPr/>
        </p:nvSpPr>
        <p:spPr>
          <a:xfrm>
            <a:off x="8631061" y="3196760"/>
            <a:ext cx="2792324" cy="369332"/>
          </a:xfrm>
          <a:prstGeom prst="rect">
            <a:avLst/>
          </a:prstGeom>
          <a:noFill/>
        </p:spPr>
        <p:txBody>
          <a:bodyPr wrap="square" rtlCol="0">
            <a:spAutoFit/>
          </a:bodyPr>
          <a:lstStyle/>
          <a:p>
            <a:r>
              <a:rPr lang="sv-SE" b="0" i="0">
                <a:solidFill>
                  <a:srgbClr val="000000"/>
                </a:solidFill>
                <a:effectLst/>
                <a:latin typeface="Segoe UI" panose="020B0502040204020203" pitchFamily="34" charset="0"/>
              </a:rPr>
              <a:t>Couche présentation</a:t>
            </a:r>
            <a:endParaRPr lang="fr-FR"/>
          </a:p>
        </p:txBody>
      </p:sp>
    </p:spTree>
    <p:extLst>
      <p:ext uri="{BB962C8B-B14F-4D97-AF65-F5344CB8AC3E}">
        <p14:creationId xmlns:p14="http://schemas.microsoft.com/office/powerpoint/2010/main" val="9377211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 avec coin arrondi et coin rogné en haut 35">
            <a:extLst>
              <a:ext uri="{FF2B5EF4-FFF2-40B4-BE49-F238E27FC236}">
                <a16:creationId xmlns:a16="http://schemas.microsoft.com/office/drawing/2014/main" id="{7DE04DD3-A10B-4DFA-B7FA-02AC039B3172}"/>
              </a:ext>
            </a:extLst>
          </p:cNvPr>
          <p:cNvSpPr/>
          <p:nvPr/>
        </p:nvSpPr>
        <p:spPr>
          <a:xfrm>
            <a:off x="2647405" y="1887583"/>
            <a:ext cx="6766560" cy="2083525"/>
          </a:xfrm>
          <a:prstGeom prst="snipRoundRect">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a:t>Couche persistence</a:t>
            </a:r>
            <a:endParaRPr lang="fr-FR" sz="3200" dirty="0"/>
          </a:p>
        </p:txBody>
      </p:sp>
    </p:spTree>
    <p:extLst>
      <p:ext uri="{BB962C8B-B14F-4D97-AF65-F5344CB8AC3E}">
        <p14:creationId xmlns:p14="http://schemas.microsoft.com/office/powerpoint/2010/main" val="31286562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CE79767-C0E3-4876-87F1-24B3B85C6FC5}"/>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14" name="Rectangle 13">
            <a:extLst>
              <a:ext uri="{FF2B5EF4-FFF2-40B4-BE49-F238E27FC236}">
                <a16:creationId xmlns:a16="http://schemas.microsoft.com/office/drawing/2014/main" id="{86ABF767-1CC0-4614-8700-1035A282A6A4}"/>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Text">
            <a:extLst>
              <a:ext uri="{FF2B5EF4-FFF2-40B4-BE49-F238E27FC236}">
                <a16:creationId xmlns:a16="http://schemas.microsoft.com/office/drawing/2014/main" id="{B91E154A-2196-463F-B60E-44275AA4C086}"/>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dirty="0">
                <a:solidFill>
                  <a:schemeClr val="accent1"/>
                </a:solidFill>
              </a:rPr>
              <a:t>La </a:t>
            </a:r>
            <a:r>
              <a:rPr lang="en-US" altLang="en-US" sz="2800" b="1" spc="600" dirty="0" err="1">
                <a:solidFill>
                  <a:schemeClr val="accent1"/>
                </a:solidFill>
              </a:rPr>
              <a:t>couche</a:t>
            </a:r>
            <a:r>
              <a:rPr lang="en-US" altLang="en-US" sz="2800" b="1" spc="600" dirty="0">
                <a:solidFill>
                  <a:schemeClr val="accent1"/>
                </a:solidFill>
              </a:rPr>
              <a:t> </a:t>
            </a:r>
            <a:r>
              <a:rPr lang="en-US" altLang="en-US" sz="2800" b="1" spc="600" dirty="0" err="1">
                <a:solidFill>
                  <a:schemeClr val="accent1"/>
                </a:solidFill>
              </a:rPr>
              <a:t>persistance</a:t>
            </a:r>
            <a:endParaRPr lang="en-US" altLang="en-US" sz="2800" b="1" spc="600" dirty="0">
              <a:solidFill>
                <a:schemeClr val="accent1"/>
              </a:solidFill>
            </a:endParaRPr>
          </a:p>
        </p:txBody>
      </p:sp>
      <p:sp>
        <p:nvSpPr>
          <p:cNvPr id="17" name="ZoneTexte 16">
            <a:extLst>
              <a:ext uri="{FF2B5EF4-FFF2-40B4-BE49-F238E27FC236}">
                <a16:creationId xmlns:a16="http://schemas.microsoft.com/office/drawing/2014/main" id="{AC1AC183-5B23-4690-BF2F-EAE70DA9F656}"/>
              </a:ext>
            </a:extLst>
          </p:cNvPr>
          <p:cNvSpPr txBox="1"/>
          <p:nvPr/>
        </p:nvSpPr>
        <p:spPr>
          <a:xfrm>
            <a:off x="1367997" y="1165677"/>
            <a:ext cx="5759997" cy="602278"/>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ORM – Object Relationnal Mapping  </a:t>
            </a:r>
          </a:p>
        </p:txBody>
      </p:sp>
      <p:sp>
        <p:nvSpPr>
          <p:cNvPr id="18" name="ZoneTexte 17">
            <a:extLst>
              <a:ext uri="{FF2B5EF4-FFF2-40B4-BE49-F238E27FC236}">
                <a16:creationId xmlns:a16="http://schemas.microsoft.com/office/drawing/2014/main" id="{DD121726-2E6A-4805-9032-7F2BA9AF34D5}"/>
              </a:ext>
            </a:extLst>
          </p:cNvPr>
          <p:cNvSpPr txBox="1"/>
          <p:nvPr/>
        </p:nvSpPr>
        <p:spPr>
          <a:xfrm>
            <a:off x="1367997" y="2404666"/>
            <a:ext cx="8687749" cy="680778"/>
          </a:xfrm>
          <a:prstGeom prst="rect">
            <a:avLst/>
          </a:prstGeom>
          <a:noFill/>
          <a:ln cap="flat">
            <a:noFill/>
          </a:ln>
        </p:spPr>
        <p:txBody>
          <a:bodyPr vert="horz" wrap="none" lIns="90004" tIns="44997" rIns="90004" bIns="44997" anchor="t" anchorCtr="0" compatLnSpc="0">
            <a:spAutoFit/>
          </a:bodyPr>
          <a:lstStyle/>
          <a:p>
            <a:pPr marL="342900" marR="0" lvl="0" indent="-342900" algn="l" defTabSz="914400" rtl="0" fontAlgn="auto" hangingPunct="0">
              <a:lnSpc>
                <a:spcPct val="100000"/>
              </a:lnSpc>
              <a:spcBef>
                <a:spcPts val="0"/>
              </a:spcBef>
              <a:spcAft>
                <a:spcPts val="0"/>
              </a:spcAft>
              <a:buFontTx/>
              <a:buChar char="-"/>
              <a:tabLst/>
              <a:defRPr sz="1800" b="0" i="0" u="none" strike="noStrike" kern="0" cap="none" spc="0" baseline="0">
                <a:solidFill>
                  <a:srgbClr val="000000"/>
                </a:solidFill>
                <a:uFillTx/>
              </a:defRPr>
            </a:pPr>
            <a:r>
              <a:rPr lang="fr-FR" sz="2000" b="0" i="1" u="none" strike="noStrike" kern="1200" cap="none" spc="0" baseline="0" dirty="0">
                <a:solidFill>
                  <a:srgbClr val="000000"/>
                </a:solidFill>
                <a:uFillTx/>
                <a:latin typeface="Liberation Sans" pitchFamily="18"/>
                <a:ea typeface="AR PL SungtiL GB" pitchFamily="2"/>
                <a:cs typeface="FreeSans" pitchFamily="2"/>
              </a:rPr>
              <a:t>Les classes annotées @</a:t>
            </a:r>
            <a:r>
              <a:rPr lang="fr-FR" sz="2000" b="0" i="1" u="none" strike="noStrike" kern="1200" cap="none" spc="0" baseline="0" dirty="0" err="1">
                <a:solidFill>
                  <a:srgbClr val="000000"/>
                </a:solidFill>
                <a:uFillTx/>
                <a:latin typeface="Liberation Sans" pitchFamily="18"/>
                <a:ea typeface="AR PL SungtiL GB" pitchFamily="2"/>
                <a:cs typeface="FreeSans" pitchFamily="2"/>
              </a:rPr>
              <a:t>Entity</a:t>
            </a:r>
            <a:r>
              <a:rPr lang="fr-FR" sz="2000" b="0" i="1" u="none" strike="noStrike" kern="1200" cap="none" spc="0" baseline="0" dirty="0">
                <a:solidFill>
                  <a:srgbClr val="000000"/>
                </a:solidFill>
                <a:uFillTx/>
                <a:latin typeface="Liberation Sans" pitchFamily="18"/>
                <a:ea typeface="AR PL SungtiL GB" pitchFamily="2"/>
                <a:cs typeface="FreeSans" pitchFamily="2"/>
              </a:rPr>
              <a:t> sont gérées par un gestionnaire d’entité, </a:t>
            </a:r>
          </a:p>
          <a:p>
            <a:pPr marR="0" lvl="0" algn="l" defTabSz="914400" rtl="0" fontAlgn="auto" hangingPunct="0">
              <a:lnSpc>
                <a:spcPct val="100000"/>
              </a:lnSpc>
              <a:spcBef>
                <a:spcPts val="0"/>
              </a:spcBef>
              <a:spcAft>
                <a:spcPts val="0"/>
              </a:spcAft>
              <a:tabLst/>
              <a:defRPr sz="1800" b="0" i="0" u="none" strike="noStrike" kern="0" cap="none" spc="0" baseline="0">
                <a:solidFill>
                  <a:srgbClr val="000000"/>
                </a:solidFill>
                <a:uFillTx/>
              </a:defRPr>
            </a:pPr>
            <a:r>
              <a:rPr lang="fr-FR" sz="2000" b="0" i="1" u="none" strike="noStrike" kern="1200" cap="none" spc="0" baseline="0" dirty="0">
                <a:solidFill>
                  <a:srgbClr val="000000"/>
                </a:solidFill>
                <a:uFillTx/>
                <a:latin typeface="Liberation Sans" pitchFamily="18"/>
                <a:ea typeface="AR PL SungtiL GB" pitchFamily="2"/>
                <a:cs typeface="FreeSans" pitchFamily="2"/>
              </a:rPr>
              <a:t>L’</a:t>
            </a:r>
            <a:r>
              <a:rPr lang="fr-FR" sz="2000" b="1" i="1" u="none" strike="noStrike" kern="1200" cap="none" spc="0" baseline="0" dirty="0">
                <a:solidFill>
                  <a:srgbClr val="000000"/>
                </a:solidFill>
                <a:uFillTx/>
                <a:latin typeface="Liberation Sans" pitchFamily="18"/>
                <a:ea typeface="AR PL SungtiL GB" pitchFamily="2"/>
                <a:cs typeface="FreeSans" pitchFamily="2"/>
              </a:rPr>
              <a:t>unité de persistance</a:t>
            </a:r>
            <a:r>
              <a:rPr lang="fr-FR" sz="2000" b="0" i="1" u="none" strike="noStrike" kern="1200" cap="none" spc="0" baseline="0" dirty="0">
                <a:solidFill>
                  <a:srgbClr val="000000"/>
                </a:solidFill>
                <a:uFillTx/>
                <a:latin typeface="Liberation Sans" pitchFamily="18"/>
                <a:ea typeface="AR PL SungtiL GB" pitchFamily="2"/>
                <a:cs typeface="FreeSans" pitchFamily="2"/>
              </a:rPr>
              <a:t>. </a:t>
            </a:r>
          </a:p>
        </p:txBody>
      </p:sp>
      <p:sp>
        <p:nvSpPr>
          <p:cNvPr id="20" name="ZoneTexte 19">
            <a:extLst>
              <a:ext uri="{FF2B5EF4-FFF2-40B4-BE49-F238E27FC236}">
                <a16:creationId xmlns:a16="http://schemas.microsoft.com/office/drawing/2014/main" id="{5FC04A4E-6B4B-4F91-A05F-64BFFF261C0B}"/>
              </a:ext>
            </a:extLst>
          </p:cNvPr>
          <p:cNvSpPr txBox="1"/>
          <p:nvPr/>
        </p:nvSpPr>
        <p:spPr>
          <a:xfrm>
            <a:off x="1367997" y="4372027"/>
            <a:ext cx="7139312" cy="385825"/>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2000" b="0" i="0" u="none" strike="noStrike" kern="1200" cap="none" spc="0" baseline="0" dirty="0">
                <a:solidFill>
                  <a:srgbClr val="000000"/>
                </a:solidFill>
                <a:uFillTx/>
                <a:latin typeface="Liberation Sans" pitchFamily="18"/>
                <a:ea typeface="AR PL SungtiL GB" pitchFamily="2"/>
                <a:cs typeface="FreeSans" pitchFamily="2"/>
              </a:rPr>
              <a:t>- Le gestionnaire se configure dans le fichier persistance.xml.</a:t>
            </a:r>
          </a:p>
        </p:txBody>
      </p:sp>
      <p:sp>
        <p:nvSpPr>
          <p:cNvPr id="21" name="ZoneTexte 20">
            <a:extLst>
              <a:ext uri="{FF2B5EF4-FFF2-40B4-BE49-F238E27FC236}">
                <a16:creationId xmlns:a16="http://schemas.microsoft.com/office/drawing/2014/main" id="{470E332A-DDAD-433E-94D5-0FA8FF3FA0FB}"/>
              </a:ext>
            </a:extLst>
          </p:cNvPr>
          <p:cNvSpPr txBox="1"/>
          <p:nvPr/>
        </p:nvSpPr>
        <p:spPr>
          <a:xfrm>
            <a:off x="1367997" y="3388346"/>
            <a:ext cx="5446990" cy="385825"/>
          </a:xfrm>
          <a:prstGeom prst="rect">
            <a:avLst/>
          </a:prstGeom>
          <a:noFill/>
          <a:ln cap="flat">
            <a:noFill/>
          </a:ln>
        </p:spPr>
        <p:txBody>
          <a:bodyPr vert="horz" wrap="none" lIns="90004" tIns="44997" rIns="90004" bIns="44997" anchor="t" anchorCtr="0" compatLnSpc="0">
            <a:spAutoFit/>
          </a:bodyPr>
          <a:lstStyle/>
          <a:p>
            <a:pPr marL="342900" marR="0" lvl="0" indent="-342900" algn="l" defTabSz="914400" rtl="0" fontAlgn="auto" hangingPunct="0">
              <a:lnSpc>
                <a:spcPct val="100000"/>
              </a:lnSpc>
              <a:spcBef>
                <a:spcPts val="0"/>
              </a:spcBef>
              <a:spcAft>
                <a:spcPts val="0"/>
              </a:spcAft>
              <a:buFontTx/>
              <a:buChar char="-"/>
              <a:tabLst/>
              <a:defRPr sz="1800" b="0" i="0" u="none" strike="noStrike" kern="0" cap="none" spc="0" baseline="0">
                <a:solidFill>
                  <a:srgbClr val="000000"/>
                </a:solidFill>
                <a:uFillTx/>
              </a:defRPr>
            </a:pPr>
            <a:r>
              <a:rPr lang="fr-FR" sz="2000" b="0" i="1" u="none" strike="noStrike" kern="1200" cap="none" spc="0" baseline="0" dirty="0">
                <a:solidFill>
                  <a:srgbClr val="000000"/>
                </a:solidFill>
                <a:uFillTx/>
                <a:latin typeface="Liberation Sans" pitchFamily="18"/>
                <a:ea typeface="AR PL SungtiL GB" pitchFamily="2"/>
                <a:cs typeface="FreeSans" pitchFamily="2"/>
              </a:rPr>
              <a:t>Pour Hibernate c’est gérer par une Session</a:t>
            </a:r>
          </a:p>
        </p:txBody>
      </p:sp>
    </p:spTree>
    <p:extLst>
      <p:ext uri="{BB962C8B-B14F-4D97-AF65-F5344CB8AC3E}">
        <p14:creationId xmlns:p14="http://schemas.microsoft.com/office/powerpoint/2010/main" val="12321303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CE79767-C0E3-4876-87F1-24B3B85C6FC5}"/>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14" name="Rectangle 13">
            <a:extLst>
              <a:ext uri="{FF2B5EF4-FFF2-40B4-BE49-F238E27FC236}">
                <a16:creationId xmlns:a16="http://schemas.microsoft.com/office/drawing/2014/main" id="{86ABF767-1CC0-4614-8700-1035A282A6A4}"/>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Text">
            <a:extLst>
              <a:ext uri="{FF2B5EF4-FFF2-40B4-BE49-F238E27FC236}">
                <a16:creationId xmlns:a16="http://schemas.microsoft.com/office/drawing/2014/main" id="{B91E154A-2196-463F-B60E-44275AA4C086}"/>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dirty="0">
                <a:solidFill>
                  <a:schemeClr val="accent1"/>
                </a:solidFill>
              </a:rPr>
              <a:t>La </a:t>
            </a:r>
            <a:r>
              <a:rPr lang="en-US" altLang="en-US" sz="2800" b="1" spc="600" dirty="0" err="1">
                <a:solidFill>
                  <a:schemeClr val="accent1"/>
                </a:solidFill>
              </a:rPr>
              <a:t>couche</a:t>
            </a:r>
            <a:r>
              <a:rPr lang="en-US" altLang="en-US" sz="2800" b="1" spc="600" dirty="0">
                <a:solidFill>
                  <a:schemeClr val="accent1"/>
                </a:solidFill>
              </a:rPr>
              <a:t> </a:t>
            </a:r>
            <a:r>
              <a:rPr lang="en-US" altLang="en-US" sz="2800" b="1" spc="600" dirty="0" err="1">
                <a:solidFill>
                  <a:schemeClr val="accent1"/>
                </a:solidFill>
              </a:rPr>
              <a:t>persistance</a:t>
            </a:r>
            <a:endParaRPr lang="en-US" altLang="en-US" sz="2800" b="1" spc="600" dirty="0">
              <a:solidFill>
                <a:schemeClr val="accent1"/>
              </a:solidFill>
            </a:endParaRPr>
          </a:p>
        </p:txBody>
      </p:sp>
      <p:sp>
        <p:nvSpPr>
          <p:cNvPr id="17" name="ZoneTexte 16">
            <a:extLst>
              <a:ext uri="{FF2B5EF4-FFF2-40B4-BE49-F238E27FC236}">
                <a16:creationId xmlns:a16="http://schemas.microsoft.com/office/drawing/2014/main" id="{AC1AC183-5B23-4690-BF2F-EAE70DA9F656}"/>
              </a:ext>
            </a:extLst>
          </p:cNvPr>
          <p:cNvSpPr txBox="1"/>
          <p:nvPr/>
        </p:nvSpPr>
        <p:spPr>
          <a:xfrm>
            <a:off x="1367997" y="1165677"/>
            <a:ext cx="5759997" cy="602278"/>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ORM – Object Relationnal Mapping  </a:t>
            </a:r>
          </a:p>
        </p:txBody>
      </p:sp>
      <p:pic>
        <p:nvPicPr>
          <p:cNvPr id="12" name="Image 11">
            <a:extLst>
              <a:ext uri="{FF2B5EF4-FFF2-40B4-BE49-F238E27FC236}">
                <a16:creationId xmlns:a16="http://schemas.microsoft.com/office/drawing/2014/main" id="{F25B7A73-C63D-452B-B347-106DB8EB5922}"/>
              </a:ext>
            </a:extLst>
          </p:cNvPr>
          <p:cNvPicPr>
            <a:picLocks noChangeAspect="1"/>
          </p:cNvPicPr>
          <p:nvPr/>
        </p:nvPicPr>
        <p:blipFill>
          <a:blip r:embed="rId2">
            <a:lum/>
            <a:alphaModFix/>
          </a:blip>
          <a:srcRect/>
          <a:stretch>
            <a:fillRect/>
          </a:stretch>
        </p:blipFill>
        <p:spPr>
          <a:xfrm>
            <a:off x="7368299" y="2327199"/>
            <a:ext cx="3625916" cy="2418478"/>
          </a:xfrm>
          <a:prstGeom prst="rect">
            <a:avLst/>
          </a:prstGeom>
          <a:noFill/>
          <a:ln cap="flat">
            <a:noFill/>
          </a:ln>
        </p:spPr>
      </p:pic>
      <p:sp>
        <p:nvSpPr>
          <p:cNvPr id="13" name="ZoneTexte 12">
            <a:extLst>
              <a:ext uri="{FF2B5EF4-FFF2-40B4-BE49-F238E27FC236}">
                <a16:creationId xmlns:a16="http://schemas.microsoft.com/office/drawing/2014/main" id="{5BF334AB-044B-4FE7-B167-C84AF4B7C285}"/>
              </a:ext>
            </a:extLst>
          </p:cNvPr>
          <p:cNvSpPr txBox="1"/>
          <p:nvPr/>
        </p:nvSpPr>
        <p:spPr>
          <a:xfrm>
            <a:off x="9416104" y="2453398"/>
            <a:ext cx="1871996" cy="373678"/>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2000" b="1" i="1" u="none" strike="noStrike" kern="1200" cap="none" spc="0" baseline="0" dirty="0">
                <a:solidFill>
                  <a:srgbClr val="FFFFFF"/>
                </a:solidFill>
                <a:uFillTx/>
                <a:latin typeface="Liberation Sans" pitchFamily="18"/>
                <a:ea typeface="AR PL SungtiL GB" pitchFamily="2"/>
                <a:cs typeface="FreeSans" pitchFamily="2"/>
              </a:rPr>
              <a:t>@</a:t>
            </a:r>
            <a:r>
              <a:rPr lang="fr-FR" sz="2000" b="1" i="1" u="none" strike="noStrike" kern="1200" cap="none" spc="0" baseline="0" dirty="0" err="1">
                <a:solidFill>
                  <a:srgbClr val="FFFFFF"/>
                </a:solidFill>
                <a:uFillTx/>
                <a:latin typeface="Liberation Sans" pitchFamily="18"/>
                <a:ea typeface="AR PL SungtiL GB" pitchFamily="2"/>
                <a:cs typeface="FreeSans" pitchFamily="2"/>
              </a:rPr>
              <a:t>Entity</a:t>
            </a:r>
            <a:endParaRPr lang="fr-FR" sz="2000" b="1" i="1" u="none" strike="noStrike" kern="1200" cap="none" spc="0" baseline="0" dirty="0">
              <a:solidFill>
                <a:srgbClr val="FFFFFF"/>
              </a:solidFill>
              <a:uFillTx/>
              <a:latin typeface="Liberation Sans" pitchFamily="18"/>
              <a:ea typeface="AR PL SungtiL GB" pitchFamily="2"/>
              <a:cs typeface="FreeSans" pitchFamily="2"/>
            </a:endParaRPr>
          </a:p>
        </p:txBody>
      </p:sp>
      <p:sp>
        <p:nvSpPr>
          <p:cNvPr id="15" name="ZoneTexte 14">
            <a:extLst>
              <a:ext uri="{FF2B5EF4-FFF2-40B4-BE49-F238E27FC236}">
                <a16:creationId xmlns:a16="http://schemas.microsoft.com/office/drawing/2014/main" id="{0BDCE983-6B4F-4036-BC3D-D882FA418340}"/>
              </a:ext>
            </a:extLst>
          </p:cNvPr>
          <p:cNvSpPr txBox="1"/>
          <p:nvPr/>
        </p:nvSpPr>
        <p:spPr>
          <a:xfrm>
            <a:off x="1160394" y="2443599"/>
            <a:ext cx="3456002" cy="2393999"/>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1" i="0" u="none" strike="noStrike" kern="1200" cap="none" spc="0" baseline="0" dirty="0">
                <a:solidFill>
                  <a:srgbClr val="000000"/>
                </a:solidFill>
                <a:uFillTx/>
                <a:latin typeface="Liberation Sans" pitchFamily="18"/>
                <a:ea typeface="AR PL SungtiL GB" pitchFamily="2"/>
                <a:cs typeface="FreeSans" pitchFamily="2"/>
              </a:rPr>
              <a:t>Deux étapes sont nécessaires</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dirty="0">
              <a:solidFill>
                <a:srgbClr val="000000"/>
              </a:solidFill>
              <a:uFillTx/>
              <a:latin typeface="Liberation Sans" pitchFamily="18"/>
              <a:ea typeface="AR PL SungtiL GB" pitchFamily="2"/>
              <a:cs typeface="FreeSans" pitchFamily="2"/>
            </a:endParaRPr>
          </a:p>
          <a:p>
            <a:pPr marL="0" marR="0" lvl="0" indent="0" algn="l" defTabSz="914400" rtl="0" fontAlgn="auto" hangingPunct="0">
              <a:lnSpc>
                <a:spcPct val="100000"/>
              </a:lnSpc>
              <a:spcBef>
                <a:spcPts val="0"/>
              </a:spcBef>
              <a:spcAft>
                <a:spcPts val="0"/>
              </a:spcAft>
              <a:buSzPct val="45000"/>
              <a:buFont typeface="OpenSymbol"/>
              <a:buChar char="●"/>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Liberation Sans" pitchFamily="18"/>
                <a:ea typeface="AR PL SungtiL GB" pitchFamily="2"/>
                <a:cs typeface="FreeSans" pitchFamily="2"/>
              </a:rPr>
              <a:t>Préparer les entités</a:t>
            </a:r>
          </a:p>
          <a:p>
            <a:pPr marL="0" marR="0" lvl="1" indent="0" algn="l" defTabSz="914400" rtl="0" fontAlgn="auto" hangingPunct="0">
              <a:lnSpc>
                <a:spcPct val="100000"/>
              </a:lnSpc>
              <a:spcBef>
                <a:spcPts val="0"/>
              </a:spcBef>
              <a:spcAft>
                <a:spcPts val="0"/>
              </a:spcAft>
              <a:buSzPct val="45000"/>
              <a:buFont typeface="OpenSymbol"/>
              <a:buChar char="•"/>
              <a:tabLst/>
              <a:defRPr sz="1800" b="0" i="0" u="none" strike="noStrike" kern="0" cap="none" spc="0" baseline="0">
                <a:solidFill>
                  <a:srgbClr val="000000"/>
                </a:solidFill>
                <a:uFillTx/>
              </a:defRPr>
            </a:pPr>
            <a:r>
              <a:rPr lang="fr-FR" sz="1800" b="0" i="1" u="none" strike="noStrike" kern="1200" cap="none" spc="0" baseline="0" dirty="0">
                <a:solidFill>
                  <a:srgbClr val="000000"/>
                </a:solidFill>
                <a:uFillTx/>
                <a:latin typeface="Liberation Sans" pitchFamily="18"/>
                <a:ea typeface="AR PL SungtiL GB" pitchFamily="2"/>
                <a:cs typeface="FreeSans" pitchFamily="2"/>
              </a:rPr>
              <a:t>Ajout de @</a:t>
            </a:r>
            <a:r>
              <a:rPr lang="fr-FR" sz="1800" b="0" i="1" u="none" strike="noStrike" kern="1200" cap="none" spc="0" baseline="0" dirty="0" err="1">
                <a:solidFill>
                  <a:srgbClr val="000000"/>
                </a:solidFill>
                <a:uFillTx/>
                <a:latin typeface="Liberation Sans" pitchFamily="18"/>
                <a:ea typeface="AR PL SungtiL GB" pitchFamily="2"/>
                <a:cs typeface="FreeSans" pitchFamily="2"/>
              </a:rPr>
              <a:t>Entity</a:t>
            </a:r>
            <a:endParaRPr lang="fr-FR" sz="1800" b="0" i="1" u="none" strike="noStrike" kern="1200" cap="none" spc="0" baseline="0" dirty="0">
              <a:solidFill>
                <a:srgbClr val="000000"/>
              </a:solidFill>
              <a:uFillTx/>
              <a:latin typeface="Liberation Sans" pitchFamily="18"/>
              <a:ea typeface="AR PL SungtiL GB" pitchFamily="2"/>
              <a:cs typeface="FreeSans" pitchFamily="2"/>
            </a:endParaRPr>
          </a:p>
          <a:p>
            <a:pPr marL="0" marR="0" lvl="1" indent="0" algn="l" defTabSz="914400" rtl="0" fontAlgn="auto" hangingPunct="0">
              <a:lnSpc>
                <a:spcPct val="100000"/>
              </a:lnSpc>
              <a:spcBef>
                <a:spcPts val="0"/>
              </a:spcBef>
              <a:spcAft>
                <a:spcPts val="0"/>
              </a:spcAft>
              <a:buSzPct val="45000"/>
              <a:buFont typeface="OpenSymbol"/>
              <a:buChar char="•"/>
              <a:tabLst/>
              <a:defRPr sz="1800" b="0" i="0" u="none" strike="noStrike" kern="0" cap="none" spc="0" baseline="0">
                <a:solidFill>
                  <a:srgbClr val="000000"/>
                </a:solidFill>
                <a:uFillTx/>
              </a:defRPr>
            </a:pPr>
            <a:r>
              <a:rPr lang="fr-FR" sz="1800" b="0" i="1" u="none" strike="noStrike" kern="1200" cap="none" spc="0" baseline="0" dirty="0">
                <a:solidFill>
                  <a:srgbClr val="000000"/>
                </a:solidFill>
                <a:uFillTx/>
                <a:latin typeface="Liberation Sans" pitchFamily="18"/>
                <a:ea typeface="AR PL SungtiL GB" pitchFamily="2"/>
                <a:cs typeface="FreeSans" pitchFamily="2"/>
              </a:rPr>
              <a:t>Annotations sur les attributs</a:t>
            </a:r>
          </a:p>
          <a:p>
            <a:pPr marL="0" marR="0" lvl="0" indent="0" algn="l" defTabSz="914400" rtl="0" fontAlgn="auto" hangingPunct="0">
              <a:lnSpc>
                <a:spcPct val="100000"/>
              </a:lnSpc>
              <a:spcBef>
                <a:spcPts val="0"/>
              </a:spcBef>
              <a:spcAft>
                <a:spcPts val="0"/>
              </a:spcAft>
              <a:buSzPct val="45000"/>
              <a:buFont typeface="StarSymbol"/>
              <a:buChar char="●"/>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Liberation Sans" pitchFamily="18"/>
                <a:ea typeface="AR PL SungtiL GB" pitchFamily="2"/>
                <a:cs typeface="FreeSans" pitchFamily="2"/>
              </a:rPr>
              <a:t>Ajouter les entités dans l’unité de persistance</a:t>
            </a:r>
            <a:r>
              <a:rPr lang="fr-FR" sz="1800" b="0" i="0" u="sng" strike="noStrike" kern="1200" cap="none" spc="0" baseline="0" dirty="0">
                <a:solidFill>
                  <a:srgbClr val="000000"/>
                </a:solidFill>
                <a:uFillTx/>
                <a:latin typeface="Liberation Sans" pitchFamily="18"/>
                <a:ea typeface="AR PL SungtiL GB" pitchFamily="2"/>
                <a:cs typeface="FreeSans" pitchFamily="2"/>
              </a:rPr>
              <a:t>.</a:t>
            </a:r>
          </a:p>
        </p:txBody>
      </p:sp>
      <p:cxnSp>
        <p:nvCxnSpPr>
          <p:cNvPr id="3" name="Connecteur droit 2">
            <a:extLst>
              <a:ext uri="{FF2B5EF4-FFF2-40B4-BE49-F238E27FC236}">
                <a16:creationId xmlns:a16="http://schemas.microsoft.com/office/drawing/2014/main" id="{BE54369B-523B-4398-8E82-5B738B0BA335}"/>
              </a:ext>
            </a:extLst>
          </p:cNvPr>
          <p:cNvCxnSpPr/>
          <p:nvPr/>
        </p:nvCxnSpPr>
        <p:spPr>
          <a:xfrm>
            <a:off x="6343650" y="2190750"/>
            <a:ext cx="0" cy="295275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72290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CE79767-C0E3-4876-87F1-24B3B85C6FC5}"/>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14" name="Rectangle 13">
            <a:extLst>
              <a:ext uri="{FF2B5EF4-FFF2-40B4-BE49-F238E27FC236}">
                <a16:creationId xmlns:a16="http://schemas.microsoft.com/office/drawing/2014/main" id="{86ABF767-1CC0-4614-8700-1035A282A6A4}"/>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Text">
            <a:extLst>
              <a:ext uri="{FF2B5EF4-FFF2-40B4-BE49-F238E27FC236}">
                <a16:creationId xmlns:a16="http://schemas.microsoft.com/office/drawing/2014/main" id="{B91E154A-2196-463F-B60E-44275AA4C086}"/>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dirty="0">
                <a:solidFill>
                  <a:schemeClr val="accent1"/>
                </a:solidFill>
              </a:rPr>
              <a:t>La </a:t>
            </a:r>
            <a:r>
              <a:rPr lang="en-US" altLang="en-US" sz="2800" b="1" spc="600" dirty="0" err="1">
                <a:solidFill>
                  <a:schemeClr val="accent1"/>
                </a:solidFill>
              </a:rPr>
              <a:t>couche</a:t>
            </a:r>
            <a:r>
              <a:rPr lang="en-US" altLang="en-US" sz="2800" b="1" spc="600" dirty="0">
                <a:solidFill>
                  <a:schemeClr val="accent1"/>
                </a:solidFill>
              </a:rPr>
              <a:t> </a:t>
            </a:r>
            <a:r>
              <a:rPr lang="en-US" altLang="en-US" sz="2800" b="1" spc="600" dirty="0" err="1">
                <a:solidFill>
                  <a:schemeClr val="accent1"/>
                </a:solidFill>
              </a:rPr>
              <a:t>persistance</a:t>
            </a:r>
            <a:endParaRPr lang="en-US" altLang="en-US" sz="2800" b="1" spc="600" dirty="0">
              <a:solidFill>
                <a:schemeClr val="accent1"/>
              </a:solidFill>
            </a:endParaRPr>
          </a:p>
        </p:txBody>
      </p:sp>
      <p:sp>
        <p:nvSpPr>
          <p:cNvPr id="18" name="ZoneTexte 17">
            <a:extLst>
              <a:ext uri="{FF2B5EF4-FFF2-40B4-BE49-F238E27FC236}">
                <a16:creationId xmlns:a16="http://schemas.microsoft.com/office/drawing/2014/main" id="{B578DCC7-A208-4A23-B85E-71536DBCEBE6}"/>
              </a:ext>
            </a:extLst>
          </p:cNvPr>
          <p:cNvSpPr txBox="1"/>
          <p:nvPr/>
        </p:nvSpPr>
        <p:spPr>
          <a:xfrm>
            <a:off x="2252469" y="1345067"/>
            <a:ext cx="4895999" cy="346319"/>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Ou enregistrer les entités ?</a:t>
            </a:r>
          </a:p>
        </p:txBody>
      </p:sp>
      <p:sp>
        <p:nvSpPr>
          <p:cNvPr id="19" name="Forme libre : forme 18">
            <a:extLst>
              <a:ext uri="{FF2B5EF4-FFF2-40B4-BE49-F238E27FC236}">
                <a16:creationId xmlns:a16="http://schemas.microsoft.com/office/drawing/2014/main" id="{250CC5A1-BD61-4A56-9843-22FFB5AD92D6}"/>
              </a:ext>
            </a:extLst>
          </p:cNvPr>
          <p:cNvSpPr/>
          <p:nvPr/>
        </p:nvSpPr>
        <p:spPr>
          <a:xfrm>
            <a:off x="1962747" y="2036996"/>
            <a:ext cx="2448004" cy="3096002"/>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noFill/>
          <a:ln w="0" cap="flat">
            <a:solidFill>
              <a:srgbClr val="3465A4"/>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20" name="Forme libre : forme 19">
            <a:extLst>
              <a:ext uri="{FF2B5EF4-FFF2-40B4-BE49-F238E27FC236}">
                <a16:creationId xmlns:a16="http://schemas.microsoft.com/office/drawing/2014/main" id="{06673418-4B23-4B39-8BA6-BE07E2F1ED44}"/>
              </a:ext>
            </a:extLst>
          </p:cNvPr>
          <p:cNvSpPr/>
          <p:nvPr/>
        </p:nvSpPr>
        <p:spPr>
          <a:xfrm>
            <a:off x="2178746" y="2504995"/>
            <a:ext cx="1655996" cy="2015995"/>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999999"/>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POOL</a:t>
            </a:r>
          </a:p>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Connexion</a:t>
            </a:r>
          </a:p>
        </p:txBody>
      </p:sp>
      <p:sp>
        <p:nvSpPr>
          <p:cNvPr id="21" name="Forme libre : forme 20">
            <a:extLst>
              <a:ext uri="{FF2B5EF4-FFF2-40B4-BE49-F238E27FC236}">
                <a16:creationId xmlns:a16="http://schemas.microsoft.com/office/drawing/2014/main" id="{BBD7DCB9-012D-400F-AA71-0B8415F20CC8}"/>
              </a:ext>
            </a:extLst>
          </p:cNvPr>
          <p:cNvSpPr/>
          <p:nvPr/>
        </p:nvSpPr>
        <p:spPr>
          <a:xfrm>
            <a:off x="2178746" y="2216996"/>
            <a:ext cx="1655996" cy="287999"/>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CCCCCC"/>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err="1">
                <a:solidFill>
                  <a:srgbClr val="000000"/>
                </a:solidFill>
                <a:uFillTx/>
                <a:latin typeface="Liberation Sans" pitchFamily="18"/>
                <a:ea typeface="AR PL SungtiL GB" pitchFamily="2"/>
                <a:cs typeface="FreeSans" pitchFamily="2"/>
              </a:rPr>
              <a:t>Datasource</a:t>
            </a:r>
            <a:endParaRPr lang="fr-FR" sz="1800" b="0" i="0" u="none" strike="noStrike" kern="1200" cap="none" spc="0" baseline="0" dirty="0">
              <a:solidFill>
                <a:srgbClr val="000000"/>
              </a:solidFill>
              <a:uFillTx/>
              <a:latin typeface="Liberation Sans" pitchFamily="18"/>
              <a:ea typeface="AR PL SungtiL GB" pitchFamily="2"/>
              <a:cs typeface="FreeSans" pitchFamily="2"/>
            </a:endParaRPr>
          </a:p>
        </p:txBody>
      </p:sp>
      <p:sp>
        <p:nvSpPr>
          <p:cNvPr id="22" name="ZoneTexte 21">
            <a:extLst>
              <a:ext uri="{FF2B5EF4-FFF2-40B4-BE49-F238E27FC236}">
                <a16:creationId xmlns:a16="http://schemas.microsoft.com/office/drawing/2014/main" id="{2A840C57-42DC-4A50-B8E1-320342163375}"/>
              </a:ext>
            </a:extLst>
          </p:cNvPr>
          <p:cNvSpPr txBox="1"/>
          <p:nvPr/>
        </p:nvSpPr>
        <p:spPr>
          <a:xfrm>
            <a:off x="4950750" y="4197001"/>
            <a:ext cx="935998" cy="359999"/>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FFFFFF"/>
                </a:solidFill>
                <a:uFillTx/>
                <a:latin typeface="Liberation Sans" pitchFamily="18"/>
                <a:ea typeface="AR PL SungtiL GB" pitchFamily="2"/>
                <a:cs typeface="FreeSans" pitchFamily="2"/>
              </a:rPr>
              <a:t>SGBD</a:t>
            </a:r>
          </a:p>
        </p:txBody>
      </p:sp>
      <p:sp>
        <p:nvSpPr>
          <p:cNvPr id="23" name="Forme libre : forme 22">
            <a:extLst>
              <a:ext uri="{FF2B5EF4-FFF2-40B4-BE49-F238E27FC236}">
                <a16:creationId xmlns:a16="http://schemas.microsoft.com/office/drawing/2014/main" id="{DC4E4029-EF0A-441C-A73B-49BC4A3FCCA5}"/>
              </a:ext>
            </a:extLst>
          </p:cNvPr>
          <p:cNvSpPr/>
          <p:nvPr/>
        </p:nvSpPr>
        <p:spPr>
          <a:xfrm>
            <a:off x="2178746" y="4521000"/>
            <a:ext cx="1655996" cy="395999"/>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666666"/>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FFFFFF"/>
                </a:solidFill>
                <a:uFillTx/>
                <a:latin typeface="Liberation Sans" pitchFamily="18"/>
                <a:ea typeface="AR PL SungtiL GB" pitchFamily="2"/>
                <a:cs typeface="FreeSans" pitchFamily="2"/>
              </a:rPr>
              <a:t>Driver</a:t>
            </a:r>
          </a:p>
        </p:txBody>
      </p:sp>
      <p:sp>
        <p:nvSpPr>
          <p:cNvPr id="24" name="Connecteur droit 8">
            <a:extLst>
              <a:ext uri="{FF2B5EF4-FFF2-40B4-BE49-F238E27FC236}">
                <a16:creationId xmlns:a16="http://schemas.microsoft.com/office/drawing/2014/main" id="{C456BB41-60D8-48BC-AA63-C21B52F0DDCA}"/>
              </a:ext>
            </a:extLst>
          </p:cNvPr>
          <p:cNvSpPr/>
          <p:nvPr/>
        </p:nvSpPr>
        <p:spPr>
          <a:xfrm>
            <a:off x="3854550" y="4700999"/>
            <a:ext cx="936526" cy="346319"/>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19083" cap="flat">
            <a:solidFill>
              <a:srgbClr val="F58220"/>
            </a:solidFill>
            <a:prstDash val="solid"/>
            <a:miter/>
            <a:tailEnd type="arrow"/>
          </a:ln>
        </p:spPr>
        <p:txBody>
          <a:bodyPr vert="horz" wrap="none" lIns="99358" tIns="54361" rIns="99358" bIns="54361"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25" name="Connecteur droit 9">
            <a:extLst>
              <a:ext uri="{FF2B5EF4-FFF2-40B4-BE49-F238E27FC236}">
                <a16:creationId xmlns:a16="http://schemas.microsoft.com/office/drawing/2014/main" id="{716644B9-E863-4FCC-A6D1-A95ACE4E30E2}"/>
              </a:ext>
            </a:extLst>
          </p:cNvPr>
          <p:cNvSpPr/>
          <p:nvPr/>
        </p:nvSpPr>
        <p:spPr>
          <a:xfrm>
            <a:off x="6066748" y="2252996"/>
            <a:ext cx="0" cy="2448004"/>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26" name="ZoneTexte 25">
            <a:extLst>
              <a:ext uri="{FF2B5EF4-FFF2-40B4-BE49-F238E27FC236}">
                <a16:creationId xmlns:a16="http://schemas.microsoft.com/office/drawing/2014/main" id="{9E11C83E-06E2-4FB0-80D6-27D40EC2364D}"/>
              </a:ext>
            </a:extLst>
          </p:cNvPr>
          <p:cNvSpPr txBox="1"/>
          <p:nvPr/>
        </p:nvSpPr>
        <p:spPr>
          <a:xfrm>
            <a:off x="6282747" y="2586715"/>
            <a:ext cx="3528002" cy="858237"/>
          </a:xfrm>
          <a:prstGeom prst="rect">
            <a:avLst/>
          </a:prstGeom>
          <a:noFill/>
          <a:ln cap="flat">
            <a:noFill/>
          </a:ln>
        </p:spPr>
        <p:txBody>
          <a:bodyPr vert="horz" wrap="none" lIns="90004" tIns="44997" rIns="90004" bIns="44997" anchor="t"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2400" b="0" i="0" u="none" strike="noStrike" kern="1200" cap="none" spc="0" baseline="0" dirty="0">
                <a:solidFill>
                  <a:srgbClr val="000000"/>
                </a:solidFill>
                <a:uFillTx/>
                <a:latin typeface="Liberation Sans" pitchFamily="18"/>
                <a:ea typeface="AR PL SungtiL GB" pitchFamily="2"/>
                <a:cs typeface="FreeSans" pitchFamily="2"/>
              </a:rPr>
              <a:t>&lt;</a:t>
            </a:r>
            <a:r>
              <a:rPr lang="fr-FR" sz="2400" b="0" i="0" u="none" strike="noStrike" kern="1200" cap="none" spc="0" baseline="0" dirty="0" err="1">
                <a:solidFill>
                  <a:srgbClr val="000000"/>
                </a:solidFill>
                <a:uFillTx/>
                <a:latin typeface="Liberation Sans" pitchFamily="18"/>
                <a:ea typeface="AR PL SungtiL GB" pitchFamily="2"/>
                <a:cs typeface="FreeSans" pitchFamily="2"/>
              </a:rPr>
              <a:t>jta</a:t>
            </a:r>
            <a:r>
              <a:rPr lang="fr-FR" sz="2400" b="0" i="0" u="none" strike="noStrike" kern="1200" cap="none" spc="0" baseline="0" dirty="0">
                <a:solidFill>
                  <a:srgbClr val="000000"/>
                </a:solidFill>
                <a:uFillTx/>
                <a:latin typeface="Liberation Sans" pitchFamily="18"/>
                <a:ea typeface="AR PL SungtiL GB" pitchFamily="2"/>
                <a:cs typeface="FreeSans" pitchFamily="2"/>
              </a:rPr>
              <a:t>-data-source&gt;</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2400" b="0" i="0" u="none" strike="noStrike" kern="1200" cap="none" spc="0" baseline="0" dirty="0">
                <a:solidFill>
                  <a:srgbClr val="000000"/>
                </a:solidFill>
                <a:uFillTx/>
                <a:latin typeface="Liberation Sans" pitchFamily="18"/>
                <a:ea typeface="AR PL SungtiL GB" pitchFamily="2"/>
                <a:cs typeface="FreeSans" pitchFamily="2"/>
              </a:rPr>
              <a:t>        java:/</a:t>
            </a:r>
            <a:r>
              <a:rPr lang="fr-FR" sz="2400" b="0" i="0" u="none" strike="noStrike" kern="1200" cap="none" spc="0" baseline="0" dirty="0" err="1">
                <a:solidFill>
                  <a:srgbClr val="000000"/>
                </a:solidFill>
                <a:uFillTx/>
                <a:latin typeface="Liberation Sans" pitchFamily="18"/>
                <a:ea typeface="AR PL SungtiL GB" pitchFamily="2"/>
                <a:cs typeface="FreeSans" pitchFamily="2"/>
              </a:rPr>
              <a:t>jdbc</a:t>
            </a:r>
            <a:r>
              <a:rPr lang="fr-FR" sz="2400" b="0" i="0" u="none" strike="noStrike" kern="1200" cap="none" spc="0" baseline="0" dirty="0">
                <a:solidFill>
                  <a:srgbClr val="000000"/>
                </a:solidFill>
                <a:uFillTx/>
                <a:latin typeface="Liberation Sans" pitchFamily="18"/>
                <a:ea typeface="AR PL SungtiL GB" pitchFamily="2"/>
                <a:cs typeface="FreeSans" pitchFamily="2"/>
              </a:rPr>
              <a:t>/</a:t>
            </a:r>
            <a:r>
              <a:rPr lang="fr-FR" sz="2400" b="0" i="0" u="none" strike="noStrike" kern="1200" cap="none" spc="0" baseline="0" dirty="0" err="1">
                <a:solidFill>
                  <a:srgbClr val="000000"/>
                </a:solidFill>
                <a:uFillTx/>
                <a:latin typeface="Liberation Sans" pitchFamily="18"/>
                <a:ea typeface="AR PL SungtiL GB" pitchFamily="2"/>
                <a:cs typeface="FreeSans" pitchFamily="2"/>
              </a:rPr>
              <a:t>Datasource</a:t>
            </a:r>
            <a:endParaRPr lang="fr-FR" sz="2400" b="0" i="0" u="none" strike="noStrike" kern="1200" cap="none" spc="0" baseline="0" dirty="0">
              <a:solidFill>
                <a:srgbClr val="000000"/>
              </a:solidFill>
              <a:uFillTx/>
              <a:latin typeface="Liberation Sans" pitchFamily="18"/>
              <a:ea typeface="AR PL SungtiL GB" pitchFamily="2"/>
              <a:cs typeface="FreeSans" pitchFamily="2"/>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2400" b="0" i="0" u="none" strike="noStrike" kern="1200" cap="none" spc="0" baseline="0" dirty="0">
                <a:solidFill>
                  <a:srgbClr val="000000"/>
                </a:solidFill>
                <a:uFillTx/>
                <a:latin typeface="Liberation Sans" pitchFamily="18"/>
                <a:ea typeface="AR PL SungtiL GB" pitchFamily="2"/>
                <a:cs typeface="FreeSans" pitchFamily="2"/>
              </a:rPr>
              <a:t>&lt;/</a:t>
            </a:r>
            <a:r>
              <a:rPr lang="fr-FR" sz="2400" b="0" i="0" u="none" strike="noStrike" kern="1200" cap="none" spc="0" baseline="0" dirty="0" err="1">
                <a:solidFill>
                  <a:srgbClr val="000000"/>
                </a:solidFill>
                <a:uFillTx/>
                <a:latin typeface="Liberation Sans" pitchFamily="18"/>
                <a:ea typeface="AR PL SungtiL GB" pitchFamily="2"/>
                <a:cs typeface="FreeSans" pitchFamily="2"/>
              </a:rPr>
              <a:t>jta</a:t>
            </a:r>
            <a:r>
              <a:rPr lang="fr-FR" sz="2400" b="0" i="0" u="none" strike="noStrike" kern="1200" cap="none" spc="0" baseline="0" dirty="0">
                <a:solidFill>
                  <a:srgbClr val="000000"/>
                </a:solidFill>
                <a:uFillTx/>
                <a:latin typeface="Liberation Sans" pitchFamily="18"/>
                <a:ea typeface="AR PL SungtiL GB" pitchFamily="2"/>
                <a:cs typeface="FreeSans" pitchFamily="2"/>
              </a:rPr>
              <a:t>-data-source&gt;</a:t>
            </a:r>
          </a:p>
        </p:txBody>
      </p:sp>
      <p:sp>
        <p:nvSpPr>
          <p:cNvPr id="27" name="Forme libre : forme 26">
            <a:extLst>
              <a:ext uri="{FF2B5EF4-FFF2-40B4-BE49-F238E27FC236}">
                <a16:creationId xmlns:a16="http://schemas.microsoft.com/office/drawing/2014/main" id="{9E6D8363-2739-4E52-A391-37DDB193DC12}"/>
              </a:ext>
            </a:extLst>
          </p:cNvPr>
          <p:cNvSpPr/>
          <p:nvPr/>
        </p:nvSpPr>
        <p:spPr>
          <a:xfrm>
            <a:off x="2250746" y="2216996"/>
            <a:ext cx="1511996" cy="287999"/>
          </a:xfrm>
          <a:custGeom>
            <a:avLst/>
            <a:gdLst>
              <a:gd name="f0" fmla="val 10800000"/>
              <a:gd name="f1" fmla="val 5400000"/>
              <a:gd name="f2" fmla="val 180"/>
              <a:gd name="f3" fmla="val w"/>
              <a:gd name="f4" fmla="val h"/>
              <a:gd name="f5" fmla="val 0"/>
              <a:gd name="f6" fmla="val 21600"/>
              <a:gd name="f7" fmla="*/ 5419351 1 1725033"/>
              <a:gd name="f8" fmla="*/ 10800 10800 1"/>
              <a:gd name="f9" fmla="+- 0 0 360"/>
              <a:gd name="f10" fmla="val 10800"/>
              <a:gd name="f11" fmla="+- 0 0 0"/>
              <a:gd name="f12" fmla="*/ f3 1 21600"/>
              <a:gd name="f13" fmla="*/ f4 1 21600"/>
              <a:gd name="f14" fmla="*/ 0 f7 1"/>
              <a:gd name="f15" fmla="*/ f5 f0 1"/>
              <a:gd name="f16" fmla="*/ f9 f0 1"/>
              <a:gd name="f17" fmla="+- f6 0 f5"/>
              <a:gd name="f18" fmla="*/ f11 f0 1"/>
              <a:gd name="f19" fmla="*/ f14 1 f2"/>
              <a:gd name="f20" fmla="*/ f15 1 f2"/>
              <a:gd name="f21" fmla="*/ f16 1 f2"/>
              <a:gd name="f22" fmla="*/ f17 1 21600"/>
              <a:gd name="f23" fmla="*/ f18 1 f2"/>
              <a:gd name="f24" fmla="+- 0 0 f19"/>
              <a:gd name="f25" fmla="+- f20 0 f1"/>
              <a:gd name="f26" fmla="+- f21 0 f1"/>
              <a:gd name="f27" fmla="*/ 3163 f22 1"/>
              <a:gd name="f28" fmla="*/ 18437 f22 1"/>
              <a:gd name="f29" fmla="*/ 10800 f22 1"/>
              <a:gd name="f30" fmla="*/ 0 f22 1"/>
              <a:gd name="f31" fmla="*/ 21600 f22 1"/>
              <a:gd name="f32" fmla="+- f23 0 f1"/>
              <a:gd name="f33" fmla="*/ f24 f0 1"/>
              <a:gd name="f34" fmla="+- f26 0 f25"/>
              <a:gd name="f35" fmla="*/ f29 1 f22"/>
              <a:gd name="f36" fmla="*/ f30 1 f22"/>
              <a:gd name="f37" fmla="*/ f27 1 f22"/>
              <a:gd name="f38" fmla="*/ f28 1 f22"/>
              <a:gd name="f39" fmla="*/ f31 1 f22"/>
              <a:gd name="f40" fmla="*/ f33 1 f7"/>
              <a:gd name="f41" fmla="*/ f37 f12 1"/>
              <a:gd name="f42" fmla="*/ f38 f12 1"/>
              <a:gd name="f43" fmla="*/ f38 f13 1"/>
              <a:gd name="f44" fmla="*/ f37 f13 1"/>
              <a:gd name="f45" fmla="*/ f35 f12 1"/>
              <a:gd name="f46" fmla="*/ f36 f13 1"/>
              <a:gd name="f47" fmla="*/ f36 f12 1"/>
              <a:gd name="f48" fmla="*/ f35 f13 1"/>
              <a:gd name="f49" fmla="*/ f39 f13 1"/>
              <a:gd name="f50" fmla="*/ f39 f12 1"/>
              <a:gd name="f51" fmla="+- f40 0 f1"/>
              <a:gd name="f52" fmla="+- f51 f1 0"/>
              <a:gd name="f53" fmla="*/ f52 f7 1"/>
              <a:gd name="f54" fmla="*/ f53 1 f0"/>
              <a:gd name="f55" fmla="+- 0 0 f54"/>
              <a:gd name="f56" fmla="+- 0 0 f55"/>
              <a:gd name="f57" fmla="*/ f56 f0 1"/>
              <a:gd name="f58" fmla="*/ f57 1 f7"/>
              <a:gd name="f59" fmla="+- f58 0 f1"/>
              <a:gd name="f60" fmla="cos 1 f59"/>
              <a:gd name="f61" fmla="sin 1 f59"/>
              <a:gd name="f62" fmla="+- 0 0 f60"/>
              <a:gd name="f63" fmla="+- 0 0 f61"/>
              <a:gd name="f64" fmla="+- 0 0 f62"/>
              <a:gd name="f65" fmla="+- 0 0 f63"/>
              <a:gd name="f66" fmla="val f64"/>
              <a:gd name="f67" fmla="val f65"/>
              <a:gd name="f68" fmla="+- 0 0 f66"/>
              <a:gd name="f69" fmla="+- 0 0 f67"/>
              <a:gd name="f70" fmla="*/ 10800 f68 1"/>
              <a:gd name="f71" fmla="*/ 10800 f69 1"/>
              <a:gd name="f72" fmla="*/ f70 f70 1"/>
              <a:gd name="f73" fmla="*/ f71 f71 1"/>
              <a:gd name="f74" fmla="+- f72 f73 0"/>
              <a:gd name="f75" fmla="sqrt f74"/>
              <a:gd name="f76" fmla="*/ f8 1 f75"/>
              <a:gd name="f77" fmla="*/ f68 f76 1"/>
              <a:gd name="f78" fmla="*/ f69 f76 1"/>
              <a:gd name="f79" fmla="+- 10800 0 f77"/>
              <a:gd name="f80" fmla="+- 10800 0 f78"/>
            </a:gdLst>
            <a:ahLst/>
            <a:cxnLst>
              <a:cxn ang="3cd4">
                <a:pos x="hc" y="t"/>
              </a:cxn>
              <a:cxn ang="0">
                <a:pos x="r" y="vc"/>
              </a:cxn>
              <a:cxn ang="cd4">
                <a:pos x="hc" y="b"/>
              </a:cxn>
              <a:cxn ang="cd2">
                <a:pos x="l" y="vc"/>
              </a:cxn>
              <a:cxn ang="f32">
                <a:pos x="f45" y="f46"/>
              </a:cxn>
              <a:cxn ang="f32">
                <a:pos x="f41" y="f44"/>
              </a:cxn>
              <a:cxn ang="f32">
                <a:pos x="f47" y="f48"/>
              </a:cxn>
              <a:cxn ang="f32">
                <a:pos x="f41" y="f43"/>
              </a:cxn>
              <a:cxn ang="f32">
                <a:pos x="f45" y="f49"/>
              </a:cxn>
              <a:cxn ang="f32">
                <a:pos x="f42" y="f43"/>
              </a:cxn>
              <a:cxn ang="f32">
                <a:pos x="f50" y="f48"/>
              </a:cxn>
              <a:cxn ang="f32">
                <a:pos x="f42" y="f44"/>
              </a:cxn>
            </a:cxnLst>
            <a:rect l="f41" t="f44" r="f42" b="f43"/>
            <a:pathLst>
              <a:path w="21600" h="21600">
                <a:moveTo>
                  <a:pt x="f79" y="f80"/>
                </a:moveTo>
                <a:arcTo wR="f10" hR="f10" stAng="f25" swAng="f34"/>
                <a:close/>
              </a:path>
            </a:pathLst>
          </a:custGeom>
          <a:noFill/>
          <a:ln w="19083" cap="flat">
            <a:solidFill>
              <a:srgbClr val="0066B3"/>
            </a:solidFill>
            <a:prstDash val="solid"/>
            <a:miter/>
          </a:ln>
        </p:spPr>
        <p:txBody>
          <a:bodyPr vert="horz" wrap="none" lIns="99358" tIns="54361" rIns="99358" bIns="54361"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28" name="Forme libre : forme 27">
            <a:extLst>
              <a:ext uri="{FF2B5EF4-FFF2-40B4-BE49-F238E27FC236}">
                <a16:creationId xmlns:a16="http://schemas.microsoft.com/office/drawing/2014/main" id="{38394A34-300E-4DBE-BF30-93A59E793647}"/>
              </a:ext>
            </a:extLst>
          </p:cNvPr>
          <p:cNvSpPr/>
          <p:nvPr/>
        </p:nvSpPr>
        <p:spPr>
          <a:xfrm>
            <a:off x="8386957" y="2977053"/>
            <a:ext cx="1727995" cy="385272"/>
          </a:xfrm>
          <a:custGeom>
            <a:avLst/>
            <a:gdLst>
              <a:gd name="f0" fmla="val 10800000"/>
              <a:gd name="f1" fmla="val 5400000"/>
              <a:gd name="f2" fmla="val 180"/>
              <a:gd name="f3" fmla="val w"/>
              <a:gd name="f4" fmla="val h"/>
              <a:gd name="f5" fmla="val 0"/>
              <a:gd name="f6" fmla="val 21600"/>
              <a:gd name="f7" fmla="*/ 5419351 1 1725033"/>
              <a:gd name="f8" fmla="*/ 10800 10800 1"/>
              <a:gd name="f9" fmla="+- 0 0 360"/>
              <a:gd name="f10" fmla="val 10800"/>
              <a:gd name="f11" fmla="+- 0 0 0"/>
              <a:gd name="f12" fmla="*/ f3 1 21600"/>
              <a:gd name="f13" fmla="*/ f4 1 21600"/>
              <a:gd name="f14" fmla="*/ 0 f7 1"/>
              <a:gd name="f15" fmla="*/ f5 f0 1"/>
              <a:gd name="f16" fmla="*/ f9 f0 1"/>
              <a:gd name="f17" fmla="+- f6 0 f5"/>
              <a:gd name="f18" fmla="*/ f11 f0 1"/>
              <a:gd name="f19" fmla="*/ f14 1 f2"/>
              <a:gd name="f20" fmla="*/ f15 1 f2"/>
              <a:gd name="f21" fmla="*/ f16 1 f2"/>
              <a:gd name="f22" fmla="*/ f17 1 21600"/>
              <a:gd name="f23" fmla="*/ f18 1 f2"/>
              <a:gd name="f24" fmla="+- 0 0 f19"/>
              <a:gd name="f25" fmla="+- f20 0 f1"/>
              <a:gd name="f26" fmla="+- f21 0 f1"/>
              <a:gd name="f27" fmla="*/ 3163 f22 1"/>
              <a:gd name="f28" fmla="*/ 18437 f22 1"/>
              <a:gd name="f29" fmla="*/ 10800 f22 1"/>
              <a:gd name="f30" fmla="*/ 0 f22 1"/>
              <a:gd name="f31" fmla="*/ 21600 f22 1"/>
              <a:gd name="f32" fmla="+- f23 0 f1"/>
              <a:gd name="f33" fmla="*/ f24 f0 1"/>
              <a:gd name="f34" fmla="+- f26 0 f25"/>
              <a:gd name="f35" fmla="*/ f29 1 f22"/>
              <a:gd name="f36" fmla="*/ f30 1 f22"/>
              <a:gd name="f37" fmla="*/ f27 1 f22"/>
              <a:gd name="f38" fmla="*/ f28 1 f22"/>
              <a:gd name="f39" fmla="*/ f31 1 f22"/>
              <a:gd name="f40" fmla="*/ f33 1 f7"/>
              <a:gd name="f41" fmla="*/ f37 f12 1"/>
              <a:gd name="f42" fmla="*/ f38 f12 1"/>
              <a:gd name="f43" fmla="*/ f38 f13 1"/>
              <a:gd name="f44" fmla="*/ f37 f13 1"/>
              <a:gd name="f45" fmla="*/ f35 f12 1"/>
              <a:gd name="f46" fmla="*/ f36 f13 1"/>
              <a:gd name="f47" fmla="*/ f36 f12 1"/>
              <a:gd name="f48" fmla="*/ f35 f13 1"/>
              <a:gd name="f49" fmla="*/ f39 f13 1"/>
              <a:gd name="f50" fmla="*/ f39 f12 1"/>
              <a:gd name="f51" fmla="+- f40 0 f1"/>
              <a:gd name="f52" fmla="+- f51 f1 0"/>
              <a:gd name="f53" fmla="*/ f52 f7 1"/>
              <a:gd name="f54" fmla="*/ f53 1 f0"/>
              <a:gd name="f55" fmla="+- 0 0 f54"/>
              <a:gd name="f56" fmla="+- 0 0 f55"/>
              <a:gd name="f57" fmla="*/ f56 f0 1"/>
              <a:gd name="f58" fmla="*/ f57 1 f7"/>
              <a:gd name="f59" fmla="+- f58 0 f1"/>
              <a:gd name="f60" fmla="cos 1 f59"/>
              <a:gd name="f61" fmla="sin 1 f59"/>
              <a:gd name="f62" fmla="+- 0 0 f60"/>
              <a:gd name="f63" fmla="+- 0 0 f61"/>
              <a:gd name="f64" fmla="+- 0 0 f62"/>
              <a:gd name="f65" fmla="+- 0 0 f63"/>
              <a:gd name="f66" fmla="val f64"/>
              <a:gd name="f67" fmla="val f65"/>
              <a:gd name="f68" fmla="+- 0 0 f66"/>
              <a:gd name="f69" fmla="+- 0 0 f67"/>
              <a:gd name="f70" fmla="*/ 10800 f68 1"/>
              <a:gd name="f71" fmla="*/ 10800 f69 1"/>
              <a:gd name="f72" fmla="*/ f70 f70 1"/>
              <a:gd name="f73" fmla="*/ f71 f71 1"/>
              <a:gd name="f74" fmla="+- f72 f73 0"/>
              <a:gd name="f75" fmla="sqrt f74"/>
              <a:gd name="f76" fmla="*/ f8 1 f75"/>
              <a:gd name="f77" fmla="*/ f68 f76 1"/>
              <a:gd name="f78" fmla="*/ f69 f76 1"/>
              <a:gd name="f79" fmla="+- 10800 0 f77"/>
              <a:gd name="f80" fmla="+- 10800 0 f78"/>
            </a:gdLst>
            <a:ahLst/>
            <a:cxnLst>
              <a:cxn ang="3cd4">
                <a:pos x="hc" y="t"/>
              </a:cxn>
              <a:cxn ang="0">
                <a:pos x="r" y="vc"/>
              </a:cxn>
              <a:cxn ang="cd4">
                <a:pos x="hc" y="b"/>
              </a:cxn>
              <a:cxn ang="cd2">
                <a:pos x="l" y="vc"/>
              </a:cxn>
              <a:cxn ang="f32">
                <a:pos x="f45" y="f46"/>
              </a:cxn>
              <a:cxn ang="f32">
                <a:pos x="f41" y="f44"/>
              </a:cxn>
              <a:cxn ang="f32">
                <a:pos x="f47" y="f48"/>
              </a:cxn>
              <a:cxn ang="f32">
                <a:pos x="f41" y="f43"/>
              </a:cxn>
              <a:cxn ang="f32">
                <a:pos x="f45" y="f49"/>
              </a:cxn>
              <a:cxn ang="f32">
                <a:pos x="f42" y="f43"/>
              </a:cxn>
              <a:cxn ang="f32">
                <a:pos x="f50" y="f48"/>
              </a:cxn>
              <a:cxn ang="f32">
                <a:pos x="f42" y="f44"/>
              </a:cxn>
            </a:cxnLst>
            <a:rect l="f41" t="f44" r="f42" b="f43"/>
            <a:pathLst>
              <a:path w="21600" h="21600">
                <a:moveTo>
                  <a:pt x="f79" y="f80"/>
                </a:moveTo>
                <a:arcTo wR="f10" hR="f10" stAng="f25" swAng="f34"/>
                <a:close/>
              </a:path>
            </a:pathLst>
          </a:custGeom>
          <a:noFill/>
          <a:ln w="19083" cap="flat">
            <a:solidFill>
              <a:srgbClr val="0066B3"/>
            </a:solidFill>
            <a:prstDash val="solid"/>
            <a:miter/>
          </a:ln>
        </p:spPr>
        <p:txBody>
          <a:bodyPr vert="horz" wrap="none" lIns="99358" tIns="54361" rIns="99358" bIns="54361"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29" name="ZoneTexte 28">
            <a:extLst>
              <a:ext uri="{FF2B5EF4-FFF2-40B4-BE49-F238E27FC236}">
                <a16:creationId xmlns:a16="http://schemas.microsoft.com/office/drawing/2014/main" id="{55863141-41E0-4BCF-8BF3-BAA38A80B50E}"/>
              </a:ext>
            </a:extLst>
          </p:cNvPr>
          <p:cNvSpPr txBox="1"/>
          <p:nvPr/>
        </p:nvSpPr>
        <p:spPr>
          <a:xfrm>
            <a:off x="6282747" y="2108996"/>
            <a:ext cx="1943996" cy="346319"/>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1" u="none" strike="noStrike" kern="1200" cap="none" spc="0" baseline="0">
                <a:solidFill>
                  <a:srgbClr val="000000"/>
                </a:solidFill>
                <a:uFillTx/>
                <a:latin typeface="Liberation Sans" pitchFamily="18"/>
                <a:ea typeface="AR PL SungtiL GB" pitchFamily="2"/>
                <a:cs typeface="FreeSans" pitchFamily="2"/>
              </a:rPr>
              <a:t>Persistence.xml</a:t>
            </a:r>
          </a:p>
        </p:txBody>
      </p:sp>
      <p:sp>
        <p:nvSpPr>
          <p:cNvPr id="2" name="ZoneTexte 1">
            <a:extLst>
              <a:ext uri="{FF2B5EF4-FFF2-40B4-BE49-F238E27FC236}">
                <a16:creationId xmlns:a16="http://schemas.microsoft.com/office/drawing/2014/main" id="{2210F839-61FF-49B8-A262-BC1FB8C98152}"/>
              </a:ext>
            </a:extLst>
          </p:cNvPr>
          <p:cNvSpPr txBox="1"/>
          <p:nvPr/>
        </p:nvSpPr>
        <p:spPr>
          <a:xfrm>
            <a:off x="4557052" y="5072804"/>
            <a:ext cx="787395" cy="369332"/>
          </a:xfrm>
          <a:prstGeom prst="rect">
            <a:avLst/>
          </a:prstGeom>
          <a:noFill/>
        </p:spPr>
        <p:txBody>
          <a:bodyPr wrap="none" rtlCol="0">
            <a:spAutoFit/>
          </a:bodyPr>
          <a:lstStyle/>
          <a:p>
            <a:r>
              <a:rPr lang="fr-FR" i="1" dirty="0"/>
              <a:t>JDBC</a:t>
            </a:r>
          </a:p>
        </p:txBody>
      </p:sp>
    </p:spTree>
    <p:extLst>
      <p:ext uri="{BB962C8B-B14F-4D97-AF65-F5344CB8AC3E}">
        <p14:creationId xmlns:p14="http://schemas.microsoft.com/office/powerpoint/2010/main" val="41028027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CE79767-C0E3-4876-87F1-24B3B85C6FC5}"/>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14" name="Rectangle 13">
            <a:extLst>
              <a:ext uri="{FF2B5EF4-FFF2-40B4-BE49-F238E27FC236}">
                <a16:creationId xmlns:a16="http://schemas.microsoft.com/office/drawing/2014/main" id="{86ABF767-1CC0-4614-8700-1035A282A6A4}"/>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Text">
            <a:extLst>
              <a:ext uri="{FF2B5EF4-FFF2-40B4-BE49-F238E27FC236}">
                <a16:creationId xmlns:a16="http://schemas.microsoft.com/office/drawing/2014/main" id="{B91E154A-2196-463F-B60E-44275AA4C086}"/>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dirty="0">
                <a:solidFill>
                  <a:schemeClr val="accent1"/>
                </a:solidFill>
              </a:rPr>
              <a:t>La </a:t>
            </a:r>
            <a:r>
              <a:rPr lang="en-US" altLang="en-US" sz="2800" b="1" spc="600" dirty="0" err="1">
                <a:solidFill>
                  <a:schemeClr val="accent1"/>
                </a:solidFill>
              </a:rPr>
              <a:t>couche</a:t>
            </a:r>
            <a:r>
              <a:rPr lang="en-US" altLang="en-US" sz="2800" b="1" spc="600" dirty="0">
                <a:solidFill>
                  <a:schemeClr val="accent1"/>
                </a:solidFill>
              </a:rPr>
              <a:t> </a:t>
            </a:r>
            <a:r>
              <a:rPr lang="en-US" altLang="en-US" sz="2800" b="1" spc="600" dirty="0" err="1">
                <a:solidFill>
                  <a:schemeClr val="accent1"/>
                </a:solidFill>
              </a:rPr>
              <a:t>persistance</a:t>
            </a:r>
            <a:endParaRPr lang="en-US" altLang="en-US" sz="2800" b="1" spc="600" dirty="0">
              <a:solidFill>
                <a:schemeClr val="accent1"/>
              </a:solidFill>
            </a:endParaRPr>
          </a:p>
        </p:txBody>
      </p:sp>
      <p:sp>
        <p:nvSpPr>
          <p:cNvPr id="30" name="ZoneTexte 29">
            <a:extLst>
              <a:ext uri="{FF2B5EF4-FFF2-40B4-BE49-F238E27FC236}">
                <a16:creationId xmlns:a16="http://schemas.microsoft.com/office/drawing/2014/main" id="{38CB24DC-E8E9-45A8-8753-1F728FA9EC7E}"/>
              </a:ext>
            </a:extLst>
          </p:cNvPr>
          <p:cNvSpPr txBox="1"/>
          <p:nvPr/>
        </p:nvSpPr>
        <p:spPr>
          <a:xfrm>
            <a:off x="1968072" y="1505742"/>
            <a:ext cx="4895999" cy="346319"/>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Exemple avec le serveur WildFly</a:t>
            </a:r>
          </a:p>
        </p:txBody>
      </p:sp>
      <p:sp>
        <p:nvSpPr>
          <p:cNvPr id="31" name="Forme libre : forme 30">
            <a:extLst>
              <a:ext uri="{FF2B5EF4-FFF2-40B4-BE49-F238E27FC236}">
                <a16:creationId xmlns:a16="http://schemas.microsoft.com/office/drawing/2014/main" id="{0C52DC05-B207-466F-B474-4AA88CE499D7}"/>
              </a:ext>
            </a:extLst>
          </p:cNvPr>
          <p:cNvSpPr/>
          <p:nvPr/>
        </p:nvSpPr>
        <p:spPr>
          <a:xfrm>
            <a:off x="8099933" y="1852061"/>
            <a:ext cx="2267995" cy="3024003"/>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noFill/>
          <a:ln w="0" cap="flat">
            <a:solidFill>
              <a:srgbClr val="3465A4"/>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32" name="Forme libre : forme 31">
            <a:extLst>
              <a:ext uri="{FF2B5EF4-FFF2-40B4-BE49-F238E27FC236}">
                <a16:creationId xmlns:a16="http://schemas.microsoft.com/office/drawing/2014/main" id="{24FCB530-C7ED-4A71-B92F-551A6911A73B}"/>
              </a:ext>
            </a:extLst>
          </p:cNvPr>
          <p:cNvSpPr/>
          <p:nvPr/>
        </p:nvSpPr>
        <p:spPr>
          <a:xfrm>
            <a:off x="8351933" y="2320060"/>
            <a:ext cx="1655996" cy="2015995"/>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9897A3"/>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POOL</a:t>
            </a:r>
          </a:p>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Connexion</a:t>
            </a:r>
          </a:p>
        </p:txBody>
      </p:sp>
      <p:sp>
        <p:nvSpPr>
          <p:cNvPr id="33" name="Forme libre : forme 32">
            <a:extLst>
              <a:ext uri="{FF2B5EF4-FFF2-40B4-BE49-F238E27FC236}">
                <a16:creationId xmlns:a16="http://schemas.microsoft.com/office/drawing/2014/main" id="{8718322E-0802-4E97-873A-0F2A2DFE36E7}"/>
              </a:ext>
            </a:extLst>
          </p:cNvPr>
          <p:cNvSpPr/>
          <p:nvPr/>
        </p:nvSpPr>
        <p:spPr>
          <a:xfrm>
            <a:off x="8351933" y="2032061"/>
            <a:ext cx="1655996" cy="287999"/>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557B83"/>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err="1">
                <a:solidFill>
                  <a:srgbClr val="000000"/>
                </a:solidFill>
                <a:uFillTx/>
                <a:latin typeface="Liberation Sans" pitchFamily="18"/>
                <a:ea typeface="AR PL SungtiL GB" pitchFamily="2"/>
                <a:cs typeface="FreeSans" pitchFamily="2"/>
              </a:rPr>
              <a:t>Datasource</a:t>
            </a:r>
            <a:endParaRPr lang="fr-FR" sz="1800" b="0" i="0" u="none" strike="noStrike" kern="1200" cap="none" spc="0" baseline="0" dirty="0">
              <a:solidFill>
                <a:srgbClr val="000000"/>
              </a:solidFill>
              <a:uFillTx/>
              <a:latin typeface="Liberation Sans" pitchFamily="18"/>
              <a:ea typeface="AR PL SungtiL GB" pitchFamily="2"/>
              <a:cs typeface="FreeSans" pitchFamily="2"/>
            </a:endParaRPr>
          </a:p>
        </p:txBody>
      </p:sp>
      <p:sp>
        <p:nvSpPr>
          <p:cNvPr id="34" name="Forme libre : forme 33">
            <a:extLst>
              <a:ext uri="{FF2B5EF4-FFF2-40B4-BE49-F238E27FC236}">
                <a16:creationId xmlns:a16="http://schemas.microsoft.com/office/drawing/2014/main" id="{C3335197-DD9E-4544-9FF9-38EEFF410603}"/>
              </a:ext>
            </a:extLst>
          </p:cNvPr>
          <p:cNvSpPr/>
          <p:nvPr/>
        </p:nvSpPr>
        <p:spPr>
          <a:xfrm>
            <a:off x="8351933" y="4336065"/>
            <a:ext cx="1655996" cy="395999"/>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0066B3"/>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FFFFFF"/>
                </a:solidFill>
                <a:uFillTx/>
                <a:latin typeface="Liberation Sans" pitchFamily="18"/>
                <a:ea typeface="AR PL SungtiL GB" pitchFamily="2"/>
                <a:cs typeface="FreeSans" pitchFamily="2"/>
              </a:rPr>
              <a:t>Driver</a:t>
            </a:r>
          </a:p>
        </p:txBody>
      </p:sp>
      <p:sp>
        <p:nvSpPr>
          <p:cNvPr id="35" name="Connecteur droit 8">
            <a:extLst>
              <a:ext uri="{FF2B5EF4-FFF2-40B4-BE49-F238E27FC236}">
                <a16:creationId xmlns:a16="http://schemas.microsoft.com/office/drawing/2014/main" id="{40301950-8BA0-41EE-AA76-6AFC2A718C8A}"/>
              </a:ext>
            </a:extLst>
          </p:cNvPr>
          <p:cNvSpPr/>
          <p:nvPr/>
        </p:nvSpPr>
        <p:spPr>
          <a:xfrm>
            <a:off x="9847736" y="4516065"/>
            <a:ext cx="664201"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19083" cap="flat">
            <a:solidFill>
              <a:srgbClr val="F58220"/>
            </a:solidFill>
            <a:prstDash val="solid"/>
            <a:miter/>
            <a:tailEnd type="arrow"/>
          </a:ln>
        </p:spPr>
        <p:txBody>
          <a:bodyPr vert="horz" wrap="none" lIns="99358" tIns="54361" rIns="99358" bIns="54361"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37" name="ZoneTexte 36">
            <a:extLst>
              <a:ext uri="{FF2B5EF4-FFF2-40B4-BE49-F238E27FC236}">
                <a16:creationId xmlns:a16="http://schemas.microsoft.com/office/drawing/2014/main" id="{AB9B6314-DDDB-4DEF-AB88-D3FAF784CF2A}"/>
              </a:ext>
            </a:extLst>
          </p:cNvPr>
          <p:cNvSpPr txBox="1"/>
          <p:nvPr/>
        </p:nvSpPr>
        <p:spPr>
          <a:xfrm>
            <a:off x="890764" y="2484721"/>
            <a:ext cx="6738761" cy="2725453"/>
          </a:xfrm>
          <a:prstGeom prst="rect">
            <a:avLst/>
          </a:prstGeom>
          <a:noFill/>
          <a:ln cap="flat">
            <a:noFill/>
          </a:ln>
        </p:spPr>
        <p:txBody>
          <a:bodyPr vert="horz" wrap="none" lIns="90004" tIns="44997" rIns="90004" bIns="44997" anchor="t"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0" u="none" strike="noStrike" kern="1200" cap="none" spc="0" baseline="0" dirty="0">
                <a:solidFill>
                  <a:srgbClr val="00A65D"/>
                </a:solidFill>
                <a:uFillTx/>
                <a:latin typeface="Liberation Sans" pitchFamily="18"/>
                <a:ea typeface="AR PL SungtiL GB" pitchFamily="2"/>
                <a:cs typeface="FreeSans" pitchFamily="2"/>
              </a:rPr>
              <a:t>data-source </a:t>
            </a:r>
            <a:r>
              <a:rPr lang="fr-FR" sz="1400" b="0" i="0" u="none" strike="noStrike" kern="1200" cap="none" spc="0" baseline="0" dirty="0" err="1">
                <a:solidFill>
                  <a:srgbClr val="00A65D"/>
                </a:solidFill>
                <a:uFillTx/>
                <a:latin typeface="Liberation Sans" pitchFamily="18"/>
                <a:ea typeface="AR PL SungtiL GB" pitchFamily="2"/>
                <a:cs typeface="FreeSans" pitchFamily="2"/>
              </a:rPr>
              <a:t>add</a:t>
            </a:r>
            <a:endParaRPr lang="fr-FR" sz="1400" b="0" i="0" u="none" strike="noStrike" kern="1200" cap="none" spc="0" baseline="0" dirty="0">
              <a:solidFill>
                <a:srgbClr val="00A65D"/>
              </a:solidFill>
              <a:uFillTx/>
              <a:latin typeface="Liberation Sans" pitchFamily="18"/>
              <a:ea typeface="AR PL SungtiL GB" pitchFamily="2"/>
              <a:cs typeface="FreeSans" pitchFamily="2"/>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0" u="none" strike="noStrike" kern="1200" cap="none" spc="0" baseline="0" dirty="0">
                <a:solidFill>
                  <a:srgbClr val="00A65D"/>
                </a:solidFill>
                <a:uFillTx/>
                <a:latin typeface="Liberation Sans" pitchFamily="18"/>
                <a:ea typeface="AR PL SungtiL GB" pitchFamily="2"/>
                <a:cs typeface="FreeSans" pitchFamily="2"/>
              </a:rPr>
              <a:t>--</a:t>
            </a:r>
            <a:r>
              <a:rPr lang="fr-FR" sz="1400" b="0" i="0" u="none" strike="noStrike" kern="1200" cap="none" spc="0" baseline="0" dirty="0" err="1">
                <a:solidFill>
                  <a:srgbClr val="00A65D"/>
                </a:solidFill>
                <a:uFillTx/>
                <a:latin typeface="Liberation Sans" pitchFamily="18"/>
                <a:ea typeface="AR PL SungtiL GB" pitchFamily="2"/>
                <a:cs typeface="FreeSans" pitchFamily="2"/>
              </a:rPr>
              <a:t>name</a:t>
            </a:r>
            <a:r>
              <a:rPr lang="fr-FR" sz="1400" b="0" i="0" u="none" strike="noStrike" kern="1200" cap="none" spc="0" baseline="0" dirty="0">
                <a:solidFill>
                  <a:srgbClr val="00A65D"/>
                </a:solidFill>
                <a:uFillTx/>
                <a:latin typeface="Liberation Sans" pitchFamily="18"/>
                <a:ea typeface="AR PL SungtiL GB" pitchFamily="2"/>
                <a:cs typeface="FreeSans" pitchFamily="2"/>
              </a:rPr>
              <a:t>=</a:t>
            </a:r>
            <a:r>
              <a:rPr lang="fr-FR" sz="1400" b="0" i="0" u="none" strike="noStrike" kern="1200" cap="none" spc="0" baseline="0" dirty="0" err="1">
                <a:solidFill>
                  <a:srgbClr val="00A65D"/>
                </a:solidFill>
                <a:uFillTx/>
                <a:latin typeface="Liberation Sans" pitchFamily="18"/>
                <a:ea typeface="AR PL SungtiL GB" pitchFamily="2"/>
                <a:cs typeface="FreeSans" pitchFamily="2"/>
              </a:rPr>
              <a:t>Datasource</a:t>
            </a:r>
            <a:endParaRPr lang="fr-FR" sz="1400" b="0" i="0" u="none" strike="noStrike" kern="1200" cap="none" spc="0" baseline="0" dirty="0">
              <a:solidFill>
                <a:srgbClr val="00A65D"/>
              </a:solidFill>
              <a:uFillTx/>
              <a:latin typeface="Liberation Sans" pitchFamily="18"/>
              <a:ea typeface="AR PL SungtiL GB" pitchFamily="2"/>
              <a:cs typeface="FreeSans" pitchFamily="2"/>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0" u="none" strike="noStrike" kern="1200" cap="none" spc="0" baseline="0" dirty="0">
                <a:solidFill>
                  <a:srgbClr val="00A65D"/>
                </a:solidFill>
                <a:uFillTx/>
                <a:latin typeface="Liberation Sans" pitchFamily="18"/>
                <a:ea typeface="AR PL SungtiL GB" pitchFamily="2"/>
                <a:cs typeface="FreeSans" pitchFamily="2"/>
              </a:rPr>
              <a:t>--</a:t>
            </a:r>
            <a:r>
              <a:rPr lang="fr-FR" sz="1400" b="0" i="0" u="none" strike="noStrike" kern="1200" cap="none" spc="0" baseline="0" dirty="0" err="1">
                <a:solidFill>
                  <a:srgbClr val="00A65D"/>
                </a:solidFill>
                <a:uFillTx/>
                <a:latin typeface="Liberation Sans" pitchFamily="18"/>
                <a:ea typeface="AR PL SungtiL GB" pitchFamily="2"/>
                <a:cs typeface="FreeSans" pitchFamily="2"/>
              </a:rPr>
              <a:t>jndi-name</a:t>
            </a:r>
            <a:r>
              <a:rPr lang="fr-FR" sz="1400" b="0" i="0" u="none" strike="noStrike" kern="1200" cap="none" spc="0" baseline="0" dirty="0">
                <a:solidFill>
                  <a:srgbClr val="00A65D"/>
                </a:solidFill>
                <a:uFillTx/>
                <a:latin typeface="Liberation Sans" pitchFamily="18"/>
                <a:ea typeface="AR PL SungtiL GB" pitchFamily="2"/>
                <a:cs typeface="FreeSans" pitchFamily="2"/>
              </a:rPr>
              <a:t>=java:/</a:t>
            </a:r>
            <a:r>
              <a:rPr lang="fr-FR" sz="1400" b="0" i="0" u="none" strike="noStrike" kern="1200" cap="none" spc="0" baseline="0" dirty="0" err="1">
                <a:solidFill>
                  <a:srgbClr val="00A65D"/>
                </a:solidFill>
                <a:uFillTx/>
                <a:latin typeface="Liberation Sans" pitchFamily="18"/>
                <a:ea typeface="AR PL SungtiL GB" pitchFamily="2"/>
                <a:cs typeface="FreeSans" pitchFamily="2"/>
              </a:rPr>
              <a:t>jdbc</a:t>
            </a:r>
            <a:r>
              <a:rPr lang="fr-FR" sz="1400" b="0" i="0" u="none" strike="noStrike" kern="1200" cap="none" spc="0" baseline="0" dirty="0">
                <a:solidFill>
                  <a:srgbClr val="00A65D"/>
                </a:solidFill>
                <a:uFillTx/>
                <a:latin typeface="Liberation Sans" pitchFamily="18"/>
                <a:ea typeface="AR PL SungtiL GB" pitchFamily="2"/>
                <a:cs typeface="FreeSans" pitchFamily="2"/>
              </a:rPr>
              <a:t>/</a:t>
            </a:r>
            <a:r>
              <a:rPr lang="fr-FR" sz="1400" b="0" i="0" u="none" strike="noStrike" kern="1200" cap="none" spc="0" baseline="0" dirty="0" err="1">
                <a:solidFill>
                  <a:srgbClr val="00A65D"/>
                </a:solidFill>
                <a:uFillTx/>
                <a:latin typeface="Liberation Sans" pitchFamily="18"/>
                <a:ea typeface="AR PL SungtiL GB" pitchFamily="2"/>
                <a:cs typeface="FreeSans" pitchFamily="2"/>
              </a:rPr>
              <a:t>Datasource</a:t>
            </a:r>
            <a:endParaRPr lang="fr-FR" sz="1400" b="0" i="0" u="none" strike="noStrike" kern="1200" cap="none" spc="0" baseline="0" dirty="0">
              <a:solidFill>
                <a:srgbClr val="00A65D"/>
              </a:solidFill>
              <a:uFillTx/>
              <a:latin typeface="Liberation Sans" pitchFamily="18"/>
              <a:ea typeface="AR PL SungtiL GB" pitchFamily="2"/>
              <a:cs typeface="FreeSans" pitchFamily="2"/>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0" u="none" strike="noStrike" kern="1200" cap="none" spc="0" baseline="0" dirty="0">
                <a:solidFill>
                  <a:srgbClr val="0066B3"/>
                </a:solidFill>
                <a:uFillTx/>
                <a:latin typeface="Liberation Sans" pitchFamily="18"/>
                <a:ea typeface="AR PL SungtiL GB" pitchFamily="2"/>
                <a:cs typeface="FreeSans" pitchFamily="2"/>
              </a:rPr>
              <a:t>--driver-name=mysql-connector-java-8.0.15.jar</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400" b="0" i="0" u="none" strike="noStrike" kern="1200" cap="none" spc="0" baseline="0" dirty="0">
              <a:solidFill>
                <a:srgbClr val="0066B3"/>
              </a:solidFill>
              <a:uFillTx/>
              <a:latin typeface="Liberation Sans" pitchFamily="18"/>
              <a:ea typeface="AR PL SungtiL GB" pitchFamily="2"/>
              <a:cs typeface="FreeSans" pitchFamily="2"/>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0" u="none" strike="noStrike" kern="1200" cap="none" spc="0" baseline="0" dirty="0">
                <a:solidFill>
                  <a:srgbClr val="F58220"/>
                </a:solidFill>
                <a:uFillTx/>
                <a:latin typeface="Liberation Sans" pitchFamily="18"/>
                <a:ea typeface="AR PL SungtiL GB" pitchFamily="2"/>
                <a:cs typeface="FreeSans" pitchFamily="2"/>
              </a:rPr>
              <a:t>--</a:t>
            </a:r>
            <a:r>
              <a:rPr lang="fr-FR" sz="1400" b="0" i="0" u="none" strike="noStrike" kern="1200" cap="none" spc="0" baseline="0" dirty="0" err="1">
                <a:solidFill>
                  <a:srgbClr val="F58220"/>
                </a:solidFill>
                <a:uFillTx/>
                <a:latin typeface="Liberation Sans" pitchFamily="18"/>
                <a:ea typeface="AR PL SungtiL GB" pitchFamily="2"/>
                <a:cs typeface="FreeSans" pitchFamily="2"/>
              </a:rPr>
              <a:t>connection</a:t>
            </a:r>
            <a:r>
              <a:rPr lang="fr-FR" sz="1400" b="0" i="0" u="none" strike="noStrike" kern="1200" cap="none" spc="0" baseline="0" dirty="0">
                <a:solidFill>
                  <a:srgbClr val="F58220"/>
                </a:solidFill>
                <a:uFillTx/>
                <a:latin typeface="Liberation Sans" pitchFamily="18"/>
                <a:ea typeface="AR PL SungtiL GB" pitchFamily="2"/>
                <a:cs typeface="FreeSans" pitchFamily="2"/>
              </a:rPr>
              <a:t>-url=</a:t>
            </a:r>
            <a:r>
              <a:rPr lang="fr-FR" sz="1400" b="0" i="0" u="none" strike="noStrike" kern="1200" cap="none" spc="0" baseline="0" dirty="0" err="1">
                <a:solidFill>
                  <a:srgbClr val="F58220"/>
                </a:solidFill>
                <a:uFillTx/>
                <a:latin typeface="Liberation Sans" pitchFamily="18"/>
                <a:ea typeface="AR PL SungtiL GB" pitchFamily="2"/>
                <a:cs typeface="FreeSans" pitchFamily="2"/>
              </a:rPr>
              <a:t>jdbc:mysql</a:t>
            </a:r>
            <a:r>
              <a:rPr lang="fr-FR" sz="1400" b="0" i="0" u="none" strike="noStrike" kern="1200" cap="none" spc="0" baseline="0" dirty="0">
                <a:solidFill>
                  <a:srgbClr val="F58220"/>
                </a:solidFill>
                <a:uFillTx/>
                <a:latin typeface="Liberation Sans" pitchFamily="18"/>
                <a:ea typeface="AR PL SungtiL GB" pitchFamily="2"/>
                <a:cs typeface="FreeSans" pitchFamily="2"/>
              </a:rPr>
              <a:t>://127.0.0.1:3306/</a:t>
            </a:r>
            <a:r>
              <a:rPr lang="fr-FR" sz="1400" b="0" i="0" u="none" strike="noStrike" kern="1200" cap="none" spc="0" baseline="0" dirty="0" err="1">
                <a:solidFill>
                  <a:srgbClr val="F58220"/>
                </a:solidFill>
                <a:uFillTx/>
                <a:latin typeface="Liberation Sans" pitchFamily="18"/>
                <a:ea typeface="AR PL SungtiL GB" pitchFamily="2"/>
                <a:cs typeface="FreeSans" pitchFamily="2"/>
              </a:rPr>
              <a:t>BDD?zeroDateTimeBehavior</a:t>
            </a:r>
            <a:r>
              <a:rPr lang="fr-FR" sz="1400" b="0" i="0" u="none" strike="noStrike" kern="1200" cap="none" spc="0" baseline="0" dirty="0">
                <a:solidFill>
                  <a:srgbClr val="F58220"/>
                </a:solidFill>
                <a:uFillTx/>
                <a:latin typeface="Liberation Sans" pitchFamily="18"/>
                <a:ea typeface="AR PL SungtiL GB" pitchFamily="2"/>
                <a:cs typeface="FreeSans" pitchFamily="2"/>
              </a:rPr>
              <a:t>=</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0" u="none" strike="noStrike" kern="1200" cap="none" spc="0" baseline="0" dirty="0" err="1">
                <a:solidFill>
                  <a:srgbClr val="F58220"/>
                </a:solidFill>
                <a:uFillTx/>
                <a:latin typeface="Liberation Sans" pitchFamily="18"/>
                <a:ea typeface="AR PL SungtiL GB" pitchFamily="2"/>
                <a:cs typeface="FreeSans" pitchFamily="2"/>
              </a:rPr>
              <a:t>CONVERT_TO_NULL&amp;serverTimezone</a:t>
            </a:r>
            <a:r>
              <a:rPr lang="fr-FR" sz="1400" b="0" i="0" u="none" strike="noStrike" kern="1200" cap="none" spc="0" baseline="0" dirty="0">
                <a:solidFill>
                  <a:srgbClr val="F58220"/>
                </a:solidFill>
                <a:uFillTx/>
                <a:latin typeface="Liberation Sans" pitchFamily="18"/>
                <a:ea typeface="AR PL SungtiL GB" pitchFamily="2"/>
                <a:cs typeface="FreeSans" pitchFamily="2"/>
              </a:rPr>
              <a:t>=UTC</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400" b="0" i="0" u="none" strike="noStrike" kern="1200" cap="none" spc="0" baseline="0" dirty="0">
              <a:solidFill>
                <a:srgbClr val="F58220"/>
              </a:solidFill>
              <a:uFillTx/>
              <a:latin typeface="Liberation Sans" pitchFamily="18"/>
              <a:ea typeface="AR PL SungtiL GB" pitchFamily="2"/>
              <a:cs typeface="FreeSans" pitchFamily="2"/>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0" u="none" strike="noStrike" kern="1200" cap="none" spc="0" baseline="0" dirty="0">
                <a:solidFill>
                  <a:srgbClr val="F58220"/>
                </a:solidFill>
                <a:uFillTx/>
                <a:latin typeface="Liberation Sans" pitchFamily="18"/>
                <a:ea typeface="AR PL SungtiL GB" pitchFamily="2"/>
                <a:cs typeface="FreeSans" pitchFamily="2"/>
              </a:rPr>
              <a:t>--user-</a:t>
            </a:r>
            <a:r>
              <a:rPr lang="fr-FR" sz="1400" b="0" i="0" u="none" strike="noStrike" kern="1200" cap="none" spc="0" baseline="0" dirty="0" err="1">
                <a:solidFill>
                  <a:srgbClr val="F58220"/>
                </a:solidFill>
                <a:uFillTx/>
                <a:latin typeface="Liberation Sans" pitchFamily="18"/>
                <a:ea typeface="AR PL SungtiL GB" pitchFamily="2"/>
                <a:cs typeface="FreeSans" pitchFamily="2"/>
              </a:rPr>
              <a:t>name</a:t>
            </a:r>
            <a:r>
              <a:rPr lang="fr-FR" sz="1400" b="0" i="0" u="none" strike="noStrike" kern="1200" cap="none" spc="0" baseline="0" dirty="0">
                <a:solidFill>
                  <a:srgbClr val="F58220"/>
                </a:solidFill>
                <a:uFillTx/>
                <a:latin typeface="Liberation Sans" pitchFamily="18"/>
                <a:ea typeface="AR PL SungtiL GB" pitchFamily="2"/>
                <a:cs typeface="FreeSans" pitchFamily="2"/>
              </a:rPr>
              <a:t>=USER</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0" u="none" strike="noStrike" kern="1200" cap="none" spc="0" baseline="0" dirty="0">
                <a:solidFill>
                  <a:srgbClr val="F58220"/>
                </a:solidFill>
                <a:uFillTx/>
                <a:latin typeface="Liberation Sans" pitchFamily="18"/>
                <a:ea typeface="AR PL SungtiL GB" pitchFamily="2"/>
                <a:cs typeface="FreeSans" pitchFamily="2"/>
              </a:rPr>
              <a:t>--</a:t>
            </a:r>
            <a:r>
              <a:rPr lang="fr-FR" sz="1400" b="0" i="0" u="none" strike="noStrike" kern="1200" cap="none" spc="0" baseline="0" dirty="0" err="1">
                <a:solidFill>
                  <a:srgbClr val="F58220"/>
                </a:solidFill>
                <a:uFillTx/>
                <a:latin typeface="Liberation Sans" pitchFamily="18"/>
                <a:ea typeface="AR PL SungtiL GB" pitchFamily="2"/>
                <a:cs typeface="FreeSans" pitchFamily="2"/>
              </a:rPr>
              <a:t>password</a:t>
            </a:r>
            <a:r>
              <a:rPr lang="fr-FR" sz="1400" b="0" i="0" u="none" strike="noStrike" kern="1200" cap="none" spc="0" baseline="0" dirty="0">
                <a:solidFill>
                  <a:srgbClr val="F58220"/>
                </a:solidFill>
                <a:uFillTx/>
                <a:latin typeface="Liberation Sans" pitchFamily="18"/>
                <a:ea typeface="AR PL SungtiL GB" pitchFamily="2"/>
                <a:cs typeface="FreeSans" pitchFamily="2"/>
              </a:rPr>
              <a:t>=PWD</a:t>
            </a:r>
          </a:p>
        </p:txBody>
      </p:sp>
      <p:sp>
        <p:nvSpPr>
          <p:cNvPr id="38" name="ZoneTexte 37">
            <a:extLst>
              <a:ext uri="{FF2B5EF4-FFF2-40B4-BE49-F238E27FC236}">
                <a16:creationId xmlns:a16="http://schemas.microsoft.com/office/drawing/2014/main" id="{02466BEB-F705-41D2-8799-405CE63BD2AD}"/>
              </a:ext>
            </a:extLst>
          </p:cNvPr>
          <p:cNvSpPr txBox="1"/>
          <p:nvPr/>
        </p:nvSpPr>
        <p:spPr>
          <a:xfrm>
            <a:off x="2004072" y="1852061"/>
            <a:ext cx="2376004" cy="359999"/>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1" u="none" strike="noStrike" kern="1200" cap="none" spc="0" baseline="0">
                <a:solidFill>
                  <a:srgbClr val="000000"/>
                </a:solidFill>
                <a:uFillTx/>
                <a:latin typeface="Liberation Sans" pitchFamily="18"/>
                <a:ea typeface="AR PL SungtiL GB" pitchFamily="2"/>
                <a:cs typeface="FreeSans" pitchFamily="2"/>
              </a:rPr>
              <a:t>Commande Jboss-cli</a:t>
            </a:r>
          </a:p>
        </p:txBody>
      </p:sp>
      <p:cxnSp>
        <p:nvCxnSpPr>
          <p:cNvPr id="4" name="Connecteur droit 3">
            <a:extLst>
              <a:ext uri="{FF2B5EF4-FFF2-40B4-BE49-F238E27FC236}">
                <a16:creationId xmlns:a16="http://schemas.microsoft.com/office/drawing/2014/main" id="{AB36C712-DE05-4D2B-8CA5-27EAD8EFF39F}"/>
              </a:ext>
            </a:extLst>
          </p:cNvPr>
          <p:cNvCxnSpPr/>
          <p:nvPr/>
        </p:nvCxnSpPr>
        <p:spPr>
          <a:xfrm>
            <a:off x="7200900" y="1852061"/>
            <a:ext cx="0" cy="3472414"/>
          </a:xfrm>
          <a:prstGeom prst="line">
            <a:avLst/>
          </a:prstGeom>
        </p:spPr>
        <p:style>
          <a:lnRef idx="1">
            <a:schemeClr val="accent1"/>
          </a:lnRef>
          <a:fillRef idx="0">
            <a:schemeClr val="accent1"/>
          </a:fillRef>
          <a:effectRef idx="0">
            <a:schemeClr val="accent1"/>
          </a:effectRef>
          <a:fontRef idx="minor">
            <a:schemeClr val="tx1"/>
          </a:fontRef>
        </p:style>
      </p:cxnSp>
      <p:sp>
        <p:nvSpPr>
          <p:cNvPr id="5" name="Cylindre 4">
            <a:extLst>
              <a:ext uri="{FF2B5EF4-FFF2-40B4-BE49-F238E27FC236}">
                <a16:creationId xmlns:a16="http://schemas.microsoft.com/office/drawing/2014/main" id="{A9733E02-32ED-4971-8EFB-079C03DF0D1D}"/>
              </a:ext>
            </a:extLst>
          </p:cNvPr>
          <p:cNvSpPr/>
          <p:nvPr/>
        </p:nvSpPr>
        <p:spPr>
          <a:xfrm>
            <a:off x="10654847" y="4198171"/>
            <a:ext cx="923924" cy="108585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BDD</a:t>
            </a:r>
          </a:p>
        </p:txBody>
      </p:sp>
    </p:spTree>
    <p:extLst>
      <p:ext uri="{BB962C8B-B14F-4D97-AF65-F5344CB8AC3E}">
        <p14:creationId xmlns:p14="http://schemas.microsoft.com/office/powerpoint/2010/main" val="45380099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CE79767-C0E3-4876-87F1-24B3B85C6FC5}"/>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14" name="Rectangle 13">
            <a:extLst>
              <a:ext uri="{FF2B5EF4-FFF2-40B4-BE49-F238E27FC236}">
                <a16:creationId xmlns:a16="http://schemas.microsoft.com/office/drawing/2014/main" id="{86ABF767-1CC0-4614-8700-1035A282A6A4}"/>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Text">
            <a:extLst>
              <a:ext uri="{FF2B5EF4-FFF2-40B4-BE49-F238E27FC236}">
                <a16:creationId xmlns:a16="http://schemas.microsoft.com/office/drawing/2014/main" id="{B91E154A-2196-463F-B60E-44275AA4C086}"/>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dirty="0">
                <a:solidFill>
                  <a:schemeClr val="accent1"/>
                </a:solidFill>
              </a:rPr>
              <a:t>La </a:t>
            </a:r>
            <a:r>
              <a:rPr lang="en-US" altLang="en-US" sz="2800" b="1" spc="600" dirty="0" err="1">
                <a:solidFill>
                  <a:schemeClr val="accent1"/>
                </a:solidFill>
              </a:rPr>
              <a:t>couche</a:t>
            </a:r>
            <a:r>
              <a:rPr lang="en-US" altLang="en-US" sz="2800" b="1" spc="600" dirty="0">
                <a:solidFill>
                  <a:schemeClr val="accent1"/>
                </a:solidFill>
              </a:rPr>
              <a:t> </a:t>
            </a:r>
            <a:r>
              <a:rPr lang="en-US" altLang="en-US" sz="2800" b="1" spc="600" dirty="0" err="1">
                <a:solidFill>
                  <a:schemeClr val="accent1"/>
                </a:solidFill>
              </a:rPr>
              <a:t>persistance</a:t>
            </a:r>
            <a:endParaRPr lang="en-US" altLang="en-US" sz="2800" b="1" spc="600" dirty="0">
              <a:solidFill>
                <a:schemeClr val="accent1"/>
              </a:solidFill>
            </a:endParaRPr>
          </a:p>
        </p:txBody>
      </p:sp>
      <p:sp>
        <p:nvSpPr>
          <p:cNvPr id="30" name="ZoneTexte 29">
            <a:extLst>
              <a:ext uri="{FF2B5EF4-FFF2-40B4-BE49-F238E27FC236}">
                <a16:creationId xmlns:a16="http://schemas.microsoft.com/office/drawing/2014/main" id="{38CB24DC-E8E9-45A8-8753-1F728FA9EC7E}"/>
              </a:ext>
            </a:extLst>
          </p:cNvPr>
          <p:cNvSpPr txBox="1"/>
          <p:nvPr/>
        </p:nvSpPr>
        <p:spPr>
          <a:xfrm>
            <a:off x="1968072" y="1505742"/>
            <a:ext cx="3513062"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Liberation Sans" pitchFamily="18"/>
                <a:ea typeface="AR PL SungtiL GB" pitchFamily="2"/>
                <a:cs typeface="FreeSans" pitchFamily="2"/>
              </a:rPr>
              <a:t>Exemple avec le serveur Tomcat</a:t>
            </a:r>
          </a:p>
        </p:txBody>
      </p:sp>
      <p:sp>
        <p:nvSpPr>
          <p:cNvPr id="31" name="Forme libre : forme 30">
            <a:extLst>
              <a:ext uri="{FF2B5EF4-FFF2-40B4-BE49-F238E27FC236}">
                <a16:creationId xmlns:a16="http://schemas.microsoft.com/office/drawing/2014/main" id="{0C52DC05-B207-466F-B474-4AA88CE499D7}"/>
              </a:ext>
            </a:extLst>
          </p:cNvPr>
          <p:cNvSpPr/>
          <p:nvPr/>
        </p:nvSpPr>
        <p:spPr>
          <a:xfrm>
            <a:off x="8099933" y="1852061"/>
            <a:ext cx="2267995" cy="3024003"/>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noFill/>
          <a:ln w="0" cap="flat">
            <a:solidFill>
              <a:srgbClr val="3465A4"/>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32" name="Forme libre : forme 31">
            <a:extLst>
              <a:ext uri="{FF2B5EF4-FFF2-40B4-BE49-F238E27FC236}">
                <a16:creationId xmlns:a16="http://schemas.microsoft.com/office/drawing/2014/main" id="{24FCB530-C7ED-4A71-B92F-551A6911A73B}"/>
              </a:ext>
            </a:extLst>
          </p:cNvPr>
          <p:cNvSpPr/>
          <p:nvPr/>
        </p:nvSpPr>
        <p:spPr>
          <a:xfrm>
            <a:off x="8351933" y="2320060"/>
            <a:ext cx="1655996" cy="2015995"/>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9897A3"/>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POOL</a:t>
            </a:r>
          </a:p>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Connexion</a:t>
            </a:r>
          </a:p>
        </p:txBody>
      </p:sp>
      <p:sp>
        <p:nvSpPr>
          <p:cNvPr id="33" name="Forme libre : forme 32">
            <a:extLst>
              <a:ext uri="{FF2B5EF4-FFF2-40B4-BE49-F238E27FC236}">
                <a16:creationId xmlns:a16="http://schemas.microsoft.com/office/drawing/2014/main" id="{8718322E-0802-4E97-873A-0F2A2DFE36E7}"/>
              </a:ext>
            </a:extLst>
          </p:cNvPr>
          <p:cNvSpPr/>
          <p:nvPr/>
        </p:nvSpPr>
        <p:spPr>
          <a:xfrm>
            <a:off x="8351933" y="2032061"/>
            <a:ext cx="1655996" cy="287999"/>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557B83"/>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err="1">
                <a:solidFill>
                  <a:srgbClr val="000000"/>
                </a:solidFill>
                <a:uFillTx/>
                <a:latin typeface="Liberation Sans" pitchFamily="18"/>
                <a:ea typeface="AR PL SungtiL GB" pitchFamily="2"/>
                <a:cs typeface="FreeSans" pitchFamily="2"/>
              </a:rPr>
              <a:t>Datasource</a:t>
            </a:r>
            <a:endParaRPr lang="fr-FR" sz="1800" b="0" i="0" u="none" strike="noStrike" kern="1200" cap="none" spc="0" baseline="0" dirty="0">
              <a:solidFill>
                <a:srgbClr val="000000"/>
              </a:solidFill>
              <a:uFillTx/>
              <a:latin typeface="Liberation Sans" pitchFamily="18"/>
              <a:ea typeface="AR PL SungtiL GB" pitchFamily="2"/>
              <a:cs typeface="FreeSans" pitchFamily="2"/>
            </a:endParaRPr>
          </a:p>
        </p:txBody>
      </p:sp>
      <p:sp>
        <p:nvSpPr>
          <p:cNvPr id="34" name="Forme libre : forme 33">
            <a:extLst>
              <a:ext uri="{FF2B5EF4-FFF2-40B4-BE49-F238E27FC236}">
                <a16:creationId xmlns:a16="http://schemas.microsoft.com/office/drawing/2014/main" id="{C3335197-DD9E-4544-9FF9-38EEFF410603}"/>
              </a:ext>
            </a:extLst>
          </p:cNvPr>
          <p:cNvSpPr/>
          <p:nvPr/>
        </p:nvSpPr>
        <p:spPr>
          <a:xfrm>
            <a:off x="8351933" y="4336065"/>
            <a:ext cx="1655996" cy="395999"/>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0066B3"/>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FFFFFF"/>
                </a:solidFill>
                <a:uFillTx/>
                <a:latin typeface="Liberation Sans" pitchFamily="18"/>
                <a:ea typeface="AR PL SungtiL GB" pitchFamily="2"/>
                <a:cs typeface="FreeSans" pitchFamily="2"/>
              </a:rPr>
              <a:t>Driver</a:t>
            </a:r>
          </a:p>
        </p:txBody>
      </p:sp>
      <p:sp>
        <p:nvSpPr>
          <p:cNvPr id="35" name="Connecteur droit 8">
            <a:extLst>
              <a:ext uri="{FF2B5EF4-FFF2-40B4-BE49-F238E27FC236}">
                <a16:creationId xmlns:a16="http://schemas.microsoft.com/office/drawing/2014/main" id="{40301950-8BA0-41EE-AA76-6AFC2A718C8A}"/>
              </a:ext>
            </a:extLst>
          </p:cNvPr>
          <p:cNvSpPr/>
          <p:nvPr/>
        </p:nvSpPr>
        <p:spPr>
          <a:xfrm>
            <a:off x="9847736" y="4516065"/>
            <a:ext cx="664201"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19083" cap="flat">
            <a:solidFill>
              <a:srgbClr val="F58220"/>
            </a:solidFill>
            <a:prstDash val="solid"/>
            <a:miter/>
            <a:tailEnd type="arrow"/>
          </a:ln>
        </p:spPr>
        <p:txBody>
          <a:bodyPr vert="horz" wrap="none" lIns="99358" tIns="54361" rIns="99358" bIns="54361"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37" name="ZoneTexte 36">
            <a:extLst>
              <a:ext uri="{FF2B5EF4-FFF2-40B4-BE49-F238E27FC236}">
                <a16:creationId xmlns:a16="http://schemas.microsoft.com/office/drawing/2014/main" id="{AB9B6314-DDDB-4DEF-AB88-D3FAF784CF2A}"/>
              </a:ext>
            </a:extLst>
          </p:cNvPr>
          <p:cNvSpPr txBox="1"/>
          <p:nvPr/>
        </p:nvSpPr>
        <p:spPr>
          <a:xfrm>
            <a:off x="475251" y="2320060"/>
            <a:ext cx="6738761" cy="6758192"/>
          </a:xfrm>
          <a:prstGeom prst="rect">
            <a:avLst/>
          </a:prstGeom>
          <a:noFill/>
          <a:ln cap="flat">
            <a:noFill/>
          </a:ln>
        </p:spPr>
        <p:txBody>
          <a:bodyPr vert="horz" wrap="none" lIns="90004" tIns="44997" rIns="90004" bIns="44997" anchor="t" anchorCtr="0" compatLnSpc="0">
            <a:noAutofit/>
          </a:bodyPr>
          <a:lstStyle/>
          <a:p>
            <a:pPr lvl="0" eaLnBrk="0" fontAlgn="base" hangingPunct="0">
              <a:spcBef>
                <a:spcPct val="0"/>
              </a:spcBef>
              <a:spcAft>
                <a:spcPct val="0"/>
              </a:spcAft>
            </a:pPr>
            <a:r>
              <a:rPr lang="fr-FR" altLang="fr-FR" dirty="0">
                <a:solidFill>
                  <a:srgbClr val="000000"/>
                </a:solidFill>
                <a:latin typeface="Consolas" panose="020B0609020204030204" pitchFamily="49" charset="0"/>
              </a:rPr>
              <a:t>&lt;</a:t>
            </a:r>
            <a:r>
              <a:rPr lang="fr-FR" altLang="fr-FR" dirty="0">
                <a:solidFill>
                  <a:srgbClr val="00A65D"/>
                </a:solidFill>
                <a:latin typeface="Liberation Sans" pitchFamily="18"/>
              </a:rPr>
              <a:t>Resource </a:t>
            </a:r>
            <a:r>
              <a:rPr lang="fr-FR" altLang="fr-FR" dirty="0" err="1">
                <a:solidFill>
                  <a:srgbClr val="00A65D"/>
                </a:solidFill>
                <a:latin typeface="Liberation Sans" pitchFamily="18"/>
              </a:rPr>
              <a:t>name</a:t>
            </a:r>
            <a:r>
              <a:rPr lang="fr-FR" altLang="fr-FR" dirty="0">
                <a:solidFill>
                  <a:srgbClr val="00A65D"/>
                </a:solidFill>
                <a:latin typeface="Liberation Sans" pitchFamily="18"/>
              </a:rPr>
              <a:t>="</a:t>
            </a:r>
            <a:r>
              <a:rPr lang="fr-FR" altLang="fr-FR" dirty="0" err="1">
                <a:solidFill>
                  <a:srgbClr val="00A65D"/>
                </a:solidFill>
                <a:latin typeface="Liberation Sans" pitchFamily="18"/>
              </a:rPr>
              <a:t>jdbc</a:t>
            </a:r>
            <a:r>
              <a:rPr lang="fr-FR" altLang="fr-FR" dirty="0">
                <a:solidFill>
                  <a:srgbClr val="00A65D"/>
                </a:solidFill>
                <a:latin typeface="Liberation Sans" pitchFamily="18"/>
              </a:rPr>
              <a:t>/</a:t>
            </a:r>
            <a:r>
              <a:rPr lang="fr-FR" altLang="fr-FR" dirty="0" err="1">
                <a:solidFill>
                  <a:srgbClr val="00A65D"/>
                </a:solidFill>
                <a:latin typeface="Liberation Sans" pitchFamily="18"/>
              </a:rPr>
              <a:t>myoracle</a:t>
            </a:r>
            <a:r>
              <a:rPr lang="fr-FR" altLang="fr-FR" dirty="0">
                <a:solidFill>
                  <a:srgbClr val="00A65D"/>
                </a:solidFill>
                <a:latin typeface="Liberation Sans" pitchFamily="18"/>
              </a:rPr>
              <a:t>" </a:t>
            </a:r>
            <a:r>
              <a:rPr lang="fr-FR" altLang="fr-FR" dirty="0" err="1">
                <a:solidFill>
                  <a:srgbClr val="00A65D"/>
                </a:solidFill>
                <a:latin typeface="Liberation Sans" pitchFamily="18"/>
              </a:rPr>
              <a:t>auth</a:t>
            </a:r>
            <a:r>
              <a:rPr lang="fr-FR" altLang="fr-FR" dirty="0">
                <a:solidFill>
                  <a:srgbClr val="00A65D"/>
                </a:solidFill>
                <a:latin typeface="Liberation Sans" pitchFamily="18"/>
              </a:rPr>
              <a:t>="Container" </a:t>
            </a:r>
          </a:p>
          <a:p>
            <a:pPr lvl="0" eaLnBrk="0" fontAlgn="base" hangingPunct="0">
              <a:spcBef>
                <a:spcPct val="0"/>
              </a:spcBef>
              <a:spcAft>
                <a:spcPct val="0"/>
              </a:spcAft>
            </a:pPr>
            <a:r>
              <a:rPr lang="fr-FR" altLang="fr-FR" dirty="0">
                <a:solidFill>
                  <a:srgbClr val="00A65D"/>
                </a:solidFill>
                <a:latin typeface="Liberation Sans" pitchFamily="18"/>
              </a:rPr>
              <a:t>type="</a:t>
            </a:r>
            <a:r>
              <a:rPr lang="fr-FR" altLang="fr-FR" dirty="0" err="1">
                <a:solidFill>
                  <a:srgbClr val="00A65D"/>
                </a:solidFill>
                <a:latin typeface="Liberation Sans" pitchFamily="18"/>
              </a:rPr>
              <a:t>javax.sql.DataSource</a:t>
            </a:r>
            <a:r>
              <a:rPr lang="fr-FR" altLang="fr-FR" dirty="0">
                <a:solidFill>
                  <a:srgbClr val="00A65D"/>
                </a:solidFill>
                <a:latin typeface="Liberation Sans" pitchFamily="18"/>
              </a:rPr>
              <a:t> </a:t>
            </a:r>
          </a:p>
          <a:p>
            <a:pPr lvl="0" eaLnBrk="0" fontAlgn="base" hangingPunct="0">
              <a:spcBef>
                <a:spcPct val="0"/>
              </a:spcBef>
              <a:spcAft>
                <a:spcPct val="0"/>
              </a:spcAft>
            </a:pPr>
            <a:r>
              <a:rPr lang="fr-FR" altLang="fr-FR" dirty="0">
                <a:solidFill>
                  <a:srgbClr val="00A65D"/>
                </a:solidFill>
                <a:latin typeface="Liberation Sans" pitchFamily="18"/>
              </a:rPr>
              <a:t> </a:t>
            </a:r>
          </a:p>
          <a:p>
            <a:pPr lvl="1" eaLnBrk="0" fontAlgn="base" hangingPunct="0">
              <a:spcBef>
                <a:spcPct val="0"/>
              </a:spcBef>
              <a:spcAft>
                <a:spcPct val="0"/>
              </a:spcAft>
            </a:pPr>
            <a:r>
              <a:rPr lang="fr-FR" altLang="fr-FR" dirty="0" err="1">
                <a:solidFill>
                  <a:srgbClr val="0066B3"/>
                </a:solidFill>
                <a:latin typeface="Liberation Sans" pitchFamily="18"/>
              </a:rPr>
              <a:t>driverClassName</a:t>
            </a:r>
            <a:r>
              <a:rPr lang="fr-FR" altLang="fr-FR" dirty="0">
                <a:solidFill>
                  <a:srgbClr val="0066B3"/>
                </a:solidFill>
                <a:latin typeface="Liberation Sans" pitchFamily="18"/>
              </a:rPr>
              <a:t>="</a:t>
            </a:r>
            <a:r>
              <a:rPr lang="fr-FR" altLang="fr-FR" dirty="0" err="1">
                <a:solidFill>
                  <a:srgbClr val="0066B3"/>
                </a:solidFill>
                <a:latin typeface="Liberation Sans" pitchFamily="18"/>
              </a:rPr>
              <a:t>oracle.jdbc.OracleDriver</a:t>
            </a:r>
            <a:endParaRPr lang="fr-FR" altLang="fr-FR" dirty="0">
              <a:solidFill>
                <a:srgbClr val="0066B3"/>
              </a:solidFill>
              <a:latin typeface="Liberation Sans" pitchFamily="18"/>
            </a:endParaRPr>
          </a:p>
          <a:p>
            <a:pPr lvl="1" eaLnBrk="0" fontAlgn="base" hangingPunct="0">
              <a:spcBef>
                <a:spcPct val="0"/>
              </a:spcBef>
              <a:spcAft>
                <a:spcPct val="0"/>
              </a:spcAft>
            </a:pPr>
            <a:r>
              <a:rPr lang="fr-FR" altLang="fr-FR" dirty="0">
                <a:solidFill>
                  <a:srgbClr val="F58220"/>
                </a:solidFill>
                <a:latin typeface="Liberation Sans" pitchFamily="18"/>
              </a:rPr>
              <a:t>url="</a:t>
            </a:r>
            <a:r>
              <a:rPr lang="fr-FR" altLang="fr-FR" dirty="0" err="1">
                <a:solidFill>
                  <a:srgbClr val="F58220"/>
                </a:solidFill>
                <a:latin typeface="Liberation Sans" pitchFamily="18"/>
              </a:rPr>
              <a:t>jdbc:oracle:thin</a:t>
            </a:r>
            <a:r>
              <a:rPr lang="fr-FR" altLang="fr-FR" dirty="0">
                <a:solidFill>
                  <a:srgbClr val="F58220"/>
                </a:solidFill>
                <a:latin typeface="Liberation Sans" pitchFamily="18"/>
              </a:rPr>
              <a:t>:@127.0.0.1:1521:mysid" </a:t>
            </a:r>
          </a:p>
          <a:p>
            <a:pPr lvl="1" eaLnBrk="0" fontAlgn="base" hangingPunct="0">
              <a:spcBef>
                <a:spcPct val="0"/>
              </a:spcBef>
              <a:spcAft>
                <a:spcPct val="0"/>
              </a:spcAft>
            </a:pPr>
            <a:r>
              <a:rPr lang="fr-FR" altLang="fr-FR" dirty="0" err="1">
                <a:solidFill>
                  <a:srgbClr val="F58220"/>
                </a:solidFill>
                <a:latin typeface="Liberation Sans" pitchFamily="18"/>
              </a:rPr>
              <a:t>username</a:t>
            </a:r>
            <a:r>
              <a:rPr lang="fr-FR" altLang="fr-FR" dirty="0">
                <a:solidFill>
                  <a:srgbClr val="F58220"/>
                </a:solidFill>
                <a:latin typeface="Liberation Sans" pitchFamily="18"/>
              </a:rPr>
              <a:t>="</a:t>
            </a:r>
            <a:r>
              <a:rPr lang="fr-FR" altLang="fr-FR" dirty="0" err="1">
                <a:solidFill>
                  <a:srgbClr val="F58220"/>
                </a:solidFill>
                <a:latin typeface="Liberation Sans" pitchFamily="18"/>
              </a:rPr>
              <a:t>scott</a:t>
            </a:r>
            <a:r>
              <a:rPr lang="fr-FR" altLang="fr-FR" dirty="0">
                <a:solidFill>
                  <a:srgbClr val="F58220"/>
                </a:solidFill>
                <a:latin typeface="Liberation Sans" pitchFamily="18"/>
              </a:rPr>
              <a:t>" </a:t>
            </a:r>
            <a:r>
              <a:rPr lang="fr-FR" altLang="fr-FR" dirty="0" err="1">
                <a:solidFill>
                  <a:srgbClr val="F58220"/>
                </a:solidFill>
                <a:latin typeface="Liberation Sans" pitchFamily="18"/>
              </a:rPr>
              <a:t>password</a:t>
            </a:r>
            <a:r>
              <a:rPr lang="fr-FR" altLang="fr-FR" dirty="0">
                <a:solidFill>
                  <a:srgbClr val="F58220"/>
                </a:solidFill>
                <a:latin typeface="Liberation Sans" pitchFamily="18"/>
              </a:rPr>
              <a:t>="</a:t>
            </a:r>
            <a:r>
              <a:rPr lang="fr-FR" altLang="fr-FR" dirty="0" err="1">
                <a:solidFill>
                  <a:srgbClr val="F58220"/>
                </a:solidFill>
                <a:latin typeface="Liberation Sans" pitchFamily="18"/>
              </a:rPr>
              <a:t>tiger</a:t>
            </a:r>
            <a:r>
              <a:rPr lang="fr-FR" altLang="fr-FR" dirty="0">
                <a:solidFill>
                  <a:srgbClr val="F58220"/>
                </a:solidFill>
                <a:latin typeface="Liberation Sans" pitchFamily="18"/>
              </a:rPr>
              <a:t>" </a:t>
            </a:r>
          </a:p>
          <a:p>
            <a:pPr lvl="1" eaLnBrk="0" fontAlgn="base" hangingPunct="0">
              <a:spcBef>
                <a:spcPct val="0"/>
              </a:spcBef>
              <a:spcAft>
                <a:spcPct val="0"/>
              </a:spcAft>
            </a:pPr>
            <a:r>
              <a:rPr lang="fr-FR" altLang="fr-FR" dirty="0" err="1">
                <a:solidFill>
                  <a:srgbClr val="F58220"/>
                </a:solidFill>
                <a:latin typeface="Liberation Sans" pitchFamily="18"/>
              </a:rPr>
              <a:t>maxTotal</a:t>
            </a:r>
            <a:r>
              <a:rPr lang="fr-FR" altLang="fr-FR" dirty="0">
                <a:solidFill>
                  <a:srgbClr val="F58220"/>
                </a:solidFill>
                <a:latin typeface="Liberation Sans" pitchFamily="18"/>
              </a:rPr>
              <a:t>="20" </a:t>
            </a:r>
            <a:r>
              <a:rPr lang="fr-FR" altLang="fr-FR" dirty="0" err="1">
                <a:solidFill>
                  <a:srgbClr val="F58220"/>
                </a:solidFill>
                <a:latin typeface="Liberation Sans" pitchFamily="18"/>
              </a:rPr>
              <a:t>maxIdle</a:t>
            </a:r>
            <a:r>
              <a:rPr lang="fr-FR" altLang="fr-FR" dirty="0">
                <a:solidFill>
                  <a:srgbClr val="F58220"/>
                </a:solidFill>
                <a:latin typeface="Liberation Sans" pitchFamily="18"/>
              </a:rPr>
              <a:t>="10" </a:t>
            </a:r>
            <a:r>
              <a:rPr lang="fr-FR" altLang="fr-FR" dirty="0" err="1">
                <a:solidFill>
                  <a:srgbClr val="F58220"/>
                </a:solidFill>
                <a:latin typeface="Liberation Sans" pitchFamily="18"/>
              </a:rPr>
              <a:t>maxWaitMillis</a:t>
            </a:r>
            <a:r>
              <a:rPr lang="fr-FR" altLang="fr-FR" dirty="0">
                <a:solidFill>
                  <a:srgbClr val="F58220"/>
                </a:solidFill>
                <a:latin typeface="Liberation Sans" pitchFamily="18"/>
              </a:rPr>
              <a:t>="-1</a:t>
            </a:r>
          </a:p>
          <a:p>
            <a:pPr lvl="0" eaLnBrk="0" fontAlgn="base" hangingPunct="0">
              <a:spcBef>
                <a:spcPct val="0"/>
              </a:spcBef>
              <a:spcAft>
                <a:spcPct val="0"/>
              </a:spcAft>
            </a:pPr>
            <a:endParaRPr lang="fr-FR" altLang="fr-FR" dirty="0">
              <a:solidFill>
                <a:srgbClr val="F58220"/>
              </a:solidFill>
              <a:latin typeface="Liberation Sans" pitchFamily="18"/>
            </a:endParaRPr>
          </a:p>
          <a:p>
            <a:pPr lvl="0" eaLnBrk="0" fontAlgn="base" hangingPunct="0">
              <a:spcBef>
                <a:spcPct val="0"/>
              </a:spcBef>
              <a:spcAft>
                <a:spcPct val="0"/>
              </a:spcAft>
            </a:pPr>
            <a:r>
              <a:rPr lang="fr-FR" altLang="fr-FR" dirty="0">
                <a:solidFill>
                  <a:srgbClr val="F58220"/>
                </a:solidFill>
                <a:latin typeface="Liberation Sans" pitchFamily="18"/>
              </a:rPr>
              <a:t>/&gt; </a:t>
            </a:r>
          </a:p>
        </p:txBody>
      </p:sp>
      <p:sp>
        <p:nvSpPr>
          <p:cNvPr id="38" name="ZoneTexte 37">
            <a:extLst>
              <a:ext uri="{FF2B5EF4-FFF2-40B4-BE49-F238E27FC236}">
                <a16:creationId xmlns:a16="http://schemas.microsoft.com/office/drawing/2014/main" id="{02466BEB-F705-41D2-8799-405CE63BD2AD}"/>
              </a:ext>
            </a:extLst>
          </p:cNvPr>
          <p:cNvSpPr txBox="1"/>
          <p:nvPr/>
        </p:nvSpPr>
        <p:spPr>
          <a:xfrm>
            <a:off x="2004072" y="1852061"/>
            <a:ext cx="800461" cy="29734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400" b="0" i="1" u="none" strike="noStrike" kern="1200" cap="none" spc="0" baseline="0" dirty="0" err="1">
                <a:solidFill>
                  <a:srgbClr val="000000"/>
                </a:solidFill>
                <a:uFillTx/>
                <a:latin typeface="Liberation Sans" pitchFamily="18"/>
                <a:ea typeface="AR PL SungtiL GB" pitchFamily="2"/>
                <a:cs typeface="FreeSans" pitchFamily="2"/>
              </a:rPr>
              <a:t>Context</a:t>
            </a:r>
            <a:endParaRPr lang="fr-FR" sz="1400" b="0" i="1" u="none" strike="noStrike" kern="1200" cap="none" spc="0" baseline="0" dirty="0">
              <a:solidFill>
                <a:srgbClr val="000000"/>
              </a:solidFill>
              <a:uFillTx/>
              <a:latin typeface="Liberation Sans" pitchFamily="18"/>
              <a:ea typeface="AR PL SungtiL GB" pitchFamily="2"/>
              <a:cs typeface="FreeSans" pitchFamily="2"/>
            </a:endParaRPr>
          </a:p>
        </p:txBody>
      </p:sp>
      <p:cxnSp>
        <p:nvCxnSpPr>
          <p:cNvPr id="4" name="Connecteur droit 3">
            <a:extLst>
              <a:ext uri="{FF2B5EF4-FFF2-40B4-BE49-F238E27FC236}">
                <a16:creationId xmlns:a16="http://schemas.microsoft.com/office/drawing/2014/main" id="{AB36C712-DE05-4D2B-8CA5-27EAD8EFF39F}"/>
              </a:ext>
            </a:extLst>
          </p:cNvPr>
          <p:cNvCxnSpPr/>
          <p:nvPr/>
        </p:nvCxnSpPr>
        <p:spPr>
          <a:xfrm>
            <a:off x="7200900" y="1852061"/>
            <a:ext cx="0" cy="3472414"/>
          </a:xfrm>
          <a:prstGeom prst="line">
            <a:avLst/>
          </a:prstGeom>
        </p:spPr>
        <p:style>
          <a:lnRef idx="1">
            <a:schemeClr val="accent1"/>
          </a:lnRef>
          <a:fillRef idx="0">
            <a:schemeClr val="accent1"/>
          </a:fillRef>
          <a:effectRef idx="0">
            <a:schemeClr val="accent1"/>
          </a:effectRef>
          <a:fontRef idx="minor">
            <a:schemeClr val="tx1"/>
          </a:fontRef>
        </p:style>
      </p:cxnSp>
      <p:sp>
        <p:nvSpPr>
          <p:cNvPr id="5" name="Cylindre 4">
            <a:extLst>
              <a:ext uri="{FF2B5EF4-FFF2-40B4-BE49-F238E27FC236}">
                <a16:creationId xmlns:a16="http://schemas.microsoft.com/office/drawing/2014/main" id="{A9733E02-32ED-4971-8EFB-079C03DF0D1D}"/>
              </a:ext>
            </a:extLst>
          </p:cNvPr>
          <p:cNvSpPr/>
          <p:nvPr/>
        </p:nvSpPr>
        <p:spPr>
          <a:xfrm>
            <a:off x="10654847" y="4198171"/>
            <a:ext cx="923924" cy="108585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BDD</a:t>
            </a:r>
          </a:p>
        </p:txBody>
      </p:sp>
    </p:spTree>
    <p:extLst>
      <p:ext uri="{BB962C8B-B14F-4D97-AF65-F5344CB8AC3E}">
        <p14:creationId xmlns:p14="http://schemas.microsoft.com/office/powerpoint/2010/main" val="23432000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CE79767-C0E3-4876-87F1-24B3B85C6FC5}"/>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14" name="Rectangle 13">
            <a:extLst>
              <a:ext uri="{FF2B5EF4-FFF2-40B4-BE49-F238E27FC236}">
                <a16:creationId xmlns:a16="http://schemas.microsoft.com/office/drawing/2014/main" id="{86ABF767-1CC0-4614-8700-1035A282A6A4}"/>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Text">
            <a:extLst>
              <a:ext uri="{FF2B5EF4-FFF2-40B4-BE49-F238E27FC236}">
                <a16:creationId xmlns:a16="http://schemas.microsoft.com/office/drawing/2014/main" id="{B91E154A-2196-463F-B60E-44275AA4C086}"/>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dirty="0">
                <a:solidFill>
                  <a:schemeClr val="accent1"/>
                </a:solidFill>
              </a:rPr>
              <a:t>La </a:t>
            </a:r>
            <a:r>
              <a:rPr lang="en-US" altLang="en-US" sz="2800" b="1" spc="600" dirty="0" err="1">
                <a:solidFill>
                  <a:schemeClr val="accent1"/>
                </a:solidFill>
              </a:rPr>
              <a:t>couche</a:t>
            </a:r>
            <a:r>
              <a:rPr lang="en-US" altLang="en-US" sz="2800" b="1" spc="600" dirty="0">
                <a:solidFill>
                  <a:schemeClr val="accent1"/>
                </a:solidFill>
              </a:rPr>
              <a:t> </a:t>
            </a:r>
            <a:r>
              <a:rPr lang="en-US" altLang="en-US" sz="2800" b="1" spc="600" dirty="0" err="1">
                <a:solidFill>
                  <a:schemeClr val="accent1"/>
                </a:solidFill>
              </a:rPr>
              <a:t>persistance</a:t>
            </a:r>
            <a:endParaRPr lang="en-US" altLang="en-US" sz="2800" b="1" spc="600" dirty="0">
              <a:solidFill>
                <a:schemeClr val="accent1"/>
              </a:solidFill>
            </a:endParaRPr>
          </a:p>
        </p:txBody>
      </p:sp>
      <p:sp>
        <p:nvSpPr>
          <p:cNvPr id="30" name="ZoneTexte 29">
            <a:extLst>
              <a:ext uri="{FF2B5EF4-FFF2-40B4-BE49-F238E27FC236}">
                <a16:creationId xmlns:a16="http://schemas.microsoft.com/office/drawing/2014/main" id="{38CB24DC-E8E9-45A8-8753-1F728FA9EC7E}"/>
              </a:ext>
            </a:extLst>
          </p:cNvPr>
          <p:cNvSpPr txBox="1"/>
          <p:nvPr/>
        </p:nvSpPr>
        <p:spPr>
          <a:xfrm>
            <a:off x="1968072" y="1505742"/>
            <a:ext cx="3915288" cy="356330"/>
          </a:xfrm>
          <a:prstGeom prst="rect">
            <a:avLst/>
          </a:prstGeom>
          <a:noFill/>
          <a:ln cap="flat">
            <a:noFill/>
          </a:ln>
        </p:spPr>
        <p:txBody>
          <a:bodyPr vert="horz" wrap="none" lIns="90004" tIns="44997" rIns="90004" bIns="44997" anchor="t"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Liberation Sans" pitchFamily="18"/>
                <a:ea typeface="AR PL SungtiL GB" pitchFamily="2"/>
                <a:cs typeface="FreeSans" pitchFamily="2"/>
              </a:rPr>
              <a:t>Exemple avec le serveur </a:t>
            </a:r>
            <a:r>
              <a:rPr lang="fr-FR" sz="1800" b="0" i="0" u="none" strike="noStrike" kern="1200" cap="none" spc="0" baseline="0" dirty="0" err="1">
                <a:solidFill>
                  <a:srgbClr val="000000"/>
                </a:solidFill>
                <a:uFillTx/>
                <a:latin typeface="Liberation Sans" pitchFamily="18"/>
                <a:ea typeface="AR PL SungtiL GB" pitchFamily="2"/>
                <a:cs typeface="FreeSans" pitchFamily="2"/>
              </a:rPr>
              <a:t>SpringBoot</a:t>
            </a:r>
            <a:endParaRPr lang="fr-FR" sz="1800" b="0" i="0" u="none" strike="noStrike" kern="1200" cap="none" spc="0" baseline="0" dirty="0">
              <a:solidFill>
                <a:srgbClr val="000000"/>
              </a:solidFill>
              <a:uFillTx/>
              <a:latin typeface="Liberation Sans" pitchFamily="18"/>
              <a:ea typeface="AR PL SungtiL GB" pitchFamily="2"/>
              <a:cs typeface="FreeSans" pitchFamily="2"/>
            </a:endParaRPr>
          </a:p>
        </p:txBody>
      </p:sp>
      <p:sp>
        <p:nvSpPr>
          <p:cNvPr id="31" name="Forme libre : forme 30">
            <a:extLst>
              <a:ext uri="{FF2B5EF4-FFF2-40B4-BE49-F238E27FC236}">
                <a16:creationId xmlns:a16="http://schemas.microsoft.com/office/drawing/2014/main" id="{0C52DC05-B207-466F-B474-4AA88CE499D7}"/>
              </a:ext>
            </a:extLst>
          </p:cNvPr>
          <p:cNvSpPr/>
          <p:nvPr/>
        </p:nvSpPr>
        <p:spPr>
          <a:xfrm>
            <a:off x="8099933" y="1852061"/>
            <a:ext cx="2267995" cy="3024003"/>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noFill/>
          <a:ln w="0" cap="flat">
            <a:solidFill>
              <a:srgbClr val="3465A4"/>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32" name="Forme libre : forme 31">
            <a:extLst>
              <a:ext uri="{FF2B5EF4-FFF2-40B4-BE49-F238E27FC236}">
                <a16:creationId xmlns:a16="http://schemas.microsoft.com/office/drawing/2014/main" id="{24FCB530-C7ED-4A71-B92F-551A6911A73B}"/>
              </a:ext>
            </a:extLst>
          </p:cNvPr>
          <p:cNvSpPr/>
          <p:nvPr/>
        </p:nvSpPr>
        <p:spPr>
          <a:xfrm>
            <a:off x="8351933" y="2320060"/>
            <a:ext cx="1655996" cy="2015995"/>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9897A3"/>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POOL</a:t>
            </a:r>
          </a:p>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Liberation Sans" pitchFamily="18"/>
                <a:ea typeface="AR PL SungtiL GB" pitchFamily="2"/>
                <a:cs typeface="FreeSans" pitchFamily="2"/>
              </a:rPr>
              <a:t>Connexion</a:t>
            </a:r>
          </a:p>
        </p:txBody>
      </p:sp>
      <p:sp>
        <p:nvSpPr>
          <p:cNvPr id="33" name="Forme libre : forme 32">
            <a:extLst>
              <a:ext uri="{FF2B5EF4-FFF2-40B4-BE49-F238E27FC236}">
                <a16:creationId xmlns:a16="http://schemas.microsoft.com/office/drawing/2014/main" id="{8718322E-0802-4E97-873A-0F2A2DFE36E7}"/>
              </a:ext>
            </a:extLst>
          </p:cNvPr>
          <p:cNvSpPr/>
          <p:nvPr/>
        </p:nvSpPr>
        <p:spPr>
          <a:xfrm>
            <a:off x="8351933" y="2032061"/>
            <a:ext cx="1655996" cy="287999"/>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557B83"/>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err="1">
                <a:solidFill>
                  <a:srgbClr val="000000"/>
                </a:solidFill>
                <a:uFillTx/>
                <a:latin typeface="Liberation Sans" pitchFamily="18"/>
                <a:ea typeface="AR PL SungtiL GB" pitchFamily="2"/>
                <a:cs typeface="FreeSans" pitchFamily="2"/>
              </a:rPr>
              <a:t>Datasource</a:t>
            </a:r>
            <a:endParaRPr lang="fr-FR" sz="1800" b="0" i="0" u="none" strike="noStrike" kern="1200" cap="none" spc="0" baseline="0" dirty="0">
              <a:solidFill>
                <a:srgbClr val="000000"/>
              </a:solidFill>
              <a:uFillTx/>
              <a:latin typeface="Liberation Sans" pitchFamily="18"/>
              <a:ea typeface="AR PL SungtiL GB" pitchFamily="2"/>
              <a:cs typeface="FreeSans" pitchFamily="2"/>
            </a:endParaRPr>
          </a:p>
        </p:txBody>
      </p:sp>
      <p:sp>
        <p:nvSpPr>
          <p:cNvPr id="34" name="Forme libre : forme 33">
            <a:extLst>
              <a:ext uri="{FF2B5EF4-FFF2-40B4-BE49-F238E27FC236}">
                <a16:creationId xmlns:a16="http://schemas.microsoft.com/office/drawing/2014/main" id="{C3335197-DD9E-4544-9FF9-38EEFF410603}"/>
              </a:ext>
            </a:extLst>
          </p:cNvPr>
          <p:cNvSpPr/>
          <p:nvPr/>
        </p:nvSpPr>
        <p:spPr>
          <a:xfrm>
            <a:off x="8351933" y="4336065"/>
            <a:ext cx="1655996" cy="395999"/>
          </a:xfrm>
          <a:custGeom>
            <a:avLst/>
            <a:gdLst>
              <a:gd name="f0" fmla="val w"/>
              <a:gd name="f1" fmla="val h"/>
              <a:gd name="f2" fmla="val 0"/>
              <a:gd name="f3" fmla="val 21600"/>
              <a:gd name="f4" fmla="*/ f0 1 21600"/>
              <a:gd name="f5" fmla="*/ f1 1 21600"/>
              <a:gd name="f6" fmla="+- f3 0 f2"/>
              <a:gd name="f7" fmla="*/ f6 1 21600"/>
              <a:gd name="f8" fmla="*/ f2 1 f7"/>
              <a:gd name="f9" fmla="*/ f3 1 f7"/>
              <a:gd name="f10" fmla="*/ f8 f4 1"/>
              <a:gd name="f11" fmla="*/ f9 f4 1"/>
              <a:gd name="f12" fmla="*/ f9 f5 1"/>
              <a:gd name="f13" fmla="*/ f8 f5 1"/>
            </a:gdLst>
            <a:ahLst/>
            <a:cxnLst>
              <a:cxn ang="3cd4">
                <a:pos x="hc" y="t"/>
              </a:cxn>
              <a:cxn ang="0">
                <a:pos x="r" y="vc"/>
              </a:cxn>
              <a:cxn ang="cd4">
                <a:pos x="hc" y="b"/>
              </a:cxn>
              <a:cxn ang="cd2">
                <a:pos x="l" y="vc"/>
              </a:cxn>
            </a:cxnLst>
            <a:rect l="f10" t="f13" r="f11" b="f12"/>
            <a:pathLst>
              <a:path w="21600" h="21600">
                <a:moveTo>
                  <a:pt x="f2" y="f2"/>
                </a:moveTo>
                <a:lnTo>
                  <a:pt x="f3" y="f2"/>
                </a:lnTo>
                <a:lnTo>
                  <a:pt x="f3" y="f3"/>
                </a:lnTo>
                <a:lnTo>
                  <a:pt x="f2" y="f3"/>
                </a:lnTo>
                <a:lnTo>
                  <a:pt x="f2" y="f2"/>
                </a:lnTo>
                <a:close/>
              </a:path>
            </a:pathLst>
          </a:custGeom>
          <a:solidFill>
            <a:srgbClr val="0066B3"/>
          </a:solidFill>
          <a:ln w="0" cap="flat">
            <a:solidFill>
              <a:srgbClr val="3465A4"/>
            </a:solidFill>
            <a:prstDash val="solid"/>
            <a:miter/>
          </a:ln>
        </p:spPr>
        <p:txBody>
          <a:bodyPr vert="horz" wrap="none" lIns="90004" tIns="44997" rIns="90004" bIns="44997" anchor="ctr" anchorCtr="1" compatLnSpc="0">
            <a:no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FFFFFF"/>
                </a:solidFill>
                <a:uFillTx/>
                <a:latin typeface="Liberation Sans" pitchFamily="18"/>
                <a:ea typeface="AR PL SungtiL GB" pitchFamily="2"/>
                <a:cs typeface="FreeSans" pitchFamily="2"/>
              </a:rPr>
              <a:t>Driver</a:t>
            </a:r>
          </a:p>
        </p:txBody>
      </p:sp>
      <p:sp>
        <p:nvSpPr>
          <p:cNvPr id="35" name="Connecteur droit 8">
            <a:extLst>
              <a:ext uri="{FF2B5EF4-FFF2-40B4-BE49-F238E27FC236}">
                <a16:creationId xmlns:a16="http://schemas.microsoft.com/office/drawing/2014/main" id="{40301950-8BA0-41EE-AA76-6AFC2A718C8A}"/>
              </a:ext>
            </a:extLst>
          </p:cNvPr>
          <p:cNvSpPr/>
          <p:nvPr/>
        </p:nvSpPr>
        <p:spPr>
          <a:xfrm>
            <a:off x="9847736" y="4516065"/>
            <a:ext cx="664201"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19083" cap="flat">
            <a:solidFill>
              <a:srgbClr val="F58220"/>
            </a:solidFill>
            <a:prstDash val="solid"/>
            <a:miter/>
            <a:tailEnd type="arrow"/>
          </a:ln>
        </p:spPr>
        <p:txBody>
          <a:bodyPr vert="horz" wrap="none" lIns="99358" tIns="54361" rIns="99358" bIns="54361"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Liberation Sans" pitchFamily="18"/>
              <a:ea typeface="AR PL SungtiL GB" pitchFamily="2"/>
              <a:cs typeface="FreeSans" pitchFamily="2"/>
            </a:endParaRPr>
          </a:p>
        </p:txBody>
      </p:sp>
      <p:sp>
        <p:nvSpPr>
          <p:cNvPr id="38" name="ZoneTexte 37">
            <a:extLst>
              <a:ext uri="{FF2B5EF4-FFF2-40B4-BE49-F238E27FC236}">
                <a16:creationId xmlns:a16="http://schemas.microsoft.com/office/drawing/2014/main" id="{02466BEB-F705-41D2-8799-405CE63BD2AD}"/>
              </a:ext>
            </a:extLst>
          </p:cNvPr>
          <p:cNvSpPr txBox="1"/>
          <p:nvPr/>
        </p:nvSpPr>
        <p:spPr>
          <a:xfrm>
            <a:off x="996093" y="2032061"/>
            <a:ext cx="2375956" cy="356330"/>
          </a:xfrm>
          <a:prstGeom prst="rect">
            <a:avLst/>
          </a:prstGeom>
          <a:noFill/>
          <a:ln cap="flat">
            <a:noFill/>
          </a:ln>
        </p:spPr>
        <p:txBody>
          <a:bodyPr vert="horz" wrap="none" lIns="90004" tIns="44997" rIns="90004" bIns="44997" anchor="t" anchorCtr="0" compatLnSpc="0">
            <a:spAutoFit/>
          </a:bodyPr>
          <a:lstStyle/>
          <a:p>
            <a:pPr lvl="0" hangingPunct="0">
              <a:defRPr sz="1800" b="0" i="0" u="none" strike="noStrike" kern="0" cap="none" spc="0" baseline="0">
                <a:solidFill>
                  <a:srgbClr val="000000"/>
                </a:solidFill>
                <a:uFillTx/>
              </a:defRPr>
            </a:pPr>
            <a:r>
              <a:rPr lang="fr-FR" dirty="0" err="1"/>
              <a:t>application.properties</a:t>
            </a:r>
            <a:endParaRPr lang="fr-FR" sz="1400" b="0" i="1" u="none" strike="noStrike" kern="1200" cap="none" spc="0" baseline="0" dirty="0">
              <a:solidFill>
                <a:srgbClr val="000000"/>
              </a:solidFill>
              <a:uFillTx/>
              <a:latin typeface="Liberation Sans" pitchFamily="18"/>
              <a:ea typeface="AR PL SungtiL GB" pitchFamily="2"/>
              <a:cs typeface="FreeSans" pitchFamily="2"/>
            </a:endParaRPr>
          </a:p>
        </p:txBody>
      </p:sp>
      <p:cxnSp>
        <p:nvCxnSpPr>
          <p:cNvPr id="4" name="Connecteur droit 3">
            <a:extLst>
              <a:ext uri="{FF2B5EF4-FFF2-40B4-BE49-F238E27FC236}">
                <a16:creationId xmlns:a16="http://schemas.microsoft.com/office/drawing/2014/main" id="{AB36C712-DE05-4D2B-8CA5-27EAD8EFF39F}"/>
              </a:ext>
            </a:extLst>
          </p:cNvPr>
          <p:cNvCxnSpPr/>
          <p:nvPr/>
        </p:nvCxnSpPr>
        <p:spPr>
          <a:xfrm>
            <a:off x="7813014" y="1862072"/>
            <a:ext cx="0" cy="3472414"/>
          </a:xfrm>
          <a:prstGeom prst="line">
            <a:avLst/>
          </a:prstGeom>
        </p:spPr>
        <p:style>
          <a:lnRef idx="1">
            <a:schemeClr val="accent1"/>
          </a:lnRef>
          <a:fillRef idx="0">
            <a:schemeClr val="accent1"/>
          </a:fillRef>
          <a:effectRef idx="0">
            <a:schemeClr val="accent1"/>
          </a:effectRef>
          <a:fontRef idx="minor">
            <a:schemeClr val="tx1"/>
          </a:fontRef>
        </p:style>
      </p:cxnSp>
      <p:sp>
        <p:nvSpPr>
          <p:cNvPr id="5" name="Cylindre 4">
            <a:extLst>
              <a:ext uri="{FF2B5EF4-FFF2-40B4-BE49-F238E27FC236}">
                <a16:creationId xmlns:a16="http://schemas.microsoft.com/office/drawing/2014/main" id="{A9733E02-32ED-4971-8EFB-079C03DF0D1D}"/>
              </a:ext>
            </a:extLst>
          </p:cNvPr>
          <p:cNvSpPr/>
          <p:nvPr/>
        </p:nvSpPr>
        <p:spPr>
          <a:xfrm>
            <a:off x="10654847" y="4198171"/>
            <a:ext cx="923924" cy="108585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BDD</a:t>
            </a:r>
          </a:p>
        </p:txBody>
      </p:sp>
      <p:sp>
        <p:nvSpPr>
          <p:cNvPr id="8" name="ZoneTexte 7">
            <a:extLst>
              <a:ext uri="{FF2B5EF4-FFF2-40B4-BE49-F238E27FC236}">
                <a16:creationId xmlns:a16="http://schemas.microsoft.com/office/drawing/2014/main" id="{DC9827F9-B781-455F-B729-25A68410B6CE}"/>
              </a:ext>
            </a:extLst>
          </p:cNvPr>
          <p:cNvSpPr txBox="1"/>
          <p:nvPr/>
        </p:nvSpPr>
        <p:spPr>
          <a:xfrm>
            <a:off x="371553" y="2535992"/>
            <a:ext cx="7441461" cy="1477328"/>
          </a:xfrm>
          <a:prstGeom prst="rect">
            <a:avLst/>
          </a:prstGeom>
          <a:noFill/>
        </p:spPr>
        <p:txBody>
          <a:bodyPr wrap="none" rtlCol="0">
            <a:spAutoFit/>
          </a:bodyPr>
          <a:lstStyle/>
          <a:p>
            <a:r>
              <a:rPr lang="fr-FR" altLang="fr-FR" dirty="0">
                <a:solidFill>
                  <a:srgbClr val="7F007F"/>
                </a:solidFill>
                <a:latin typeface="Consolas" panose="020B0609020204030204" pitchFamily="49" charset="0"/>
              </a:rPr>
              <a:t>spring.datasource.url</a:t>
            </a:r>
            <a:r>
              <a:rPr lang="fr-FR" altLang="fr-FR" dirty="0">
                <a:solidFill>
                  <a:srgbClr val="000000"/>
                </a:solidFill>
                <a:latin typeface="Consolas" panose="020B0609020204030204" pitchFamily="49" charset="0"/>
              </a:rPr>
              <a:t>=</a:t>
            </a:r>
            <a:r>
              <a:rPr lang="fr-FR" altLang="fr-FR" dirty="0" err="1">
                <a:solidFill>
                  <a:srgbClr val="000000"/>
                </a:solidFill>
                <a:latin typeface="Consolas" panose="020B0609020204030204" pitchFamily="49" charset="0"/>
              </a:rPr>
              <a:t>jdbc:mysql</a:t>
            </a:r>
            <a:r>
              <a:rPr lang="fr-FR" altLang="fr-FR" dirty="0">
                <a:solidFill>
                  <a:srgbClr val="000000"/>
                </a:solidFill>
                <a:latin typeface="Consolas" panose="020B0609020204030204" pitchFamily="49" charset="0"/>
              </a:rPr>
              <a:t>://localhost/test </a:t>
            </a:r>
          </a:p>
          <a:p>
            <a:r>
              <a:rPr lang="fr-FR" altLang="fr-FR" dirty="0" err="1">
                <a:solidFill>
                  <a:srgbClr val="7F007F"/>
                </a:solidFill>
                <a:latin typeface="Consolas" panose="020B0609020204030204" pitchFamily="49" charset="0"/>
              </a:rPr>
              <a:t>spring.datasource.username</a:t>
            </a:r>
            <a:r>
              <a:rPr lang="fr-FR" altLang="fr-FR" dirty="0">
                <a:solidFill>
                  <a:srgbClr val="000000"/>
                </a:solidFill>
                <a:latin typeface="Consolas" panose="020B0609020204030204" pitchFamily="49" charset="0"/>
              </a:rPr>
              <a:t>=</a:t>
            </a:r>
            <a:r>
              <a:rPr lang="fr-FR" altLang="fr-FR" dirty="0" err="1">
                <a:solidFill>
                  <a:srgbClr val="000000"/>
                </a:solidFill>
                <a:latin typeface="Consolas" panose="020B0609020204030204" pitchFamily="49" charset="0"/>
              </a:rPr>
              <a:t>dbuser</a:t>
            </a:r>
            <a:r>
              <a:rPr lang="fr-FR" altLang="fr-FR" dirty="0">
                <a:solidFill>
                  <a:srgbClr val="000000"/>
                </a:solidFill>
                <a:latin typeface="Consolas" panose="020B0609020204030204" pitchFamily="49" charset="0"/>
              </a:rPr>
              <a:t> </a:t>
            </a:r>
          </a:p>
          <a:p>
            <a:r>
              <a:rPr lang="fr-FR" altLang="fr-FR" dirty="0" err="1">
                <a:solidFill>
                  <a:srgbClr val="7F007F"/>
                </a:solidFill>
                <a:latin typeface="Consolas" panose="020B0609020204030204" pitchFamily="49" charset="0"/>
              </a:rPr>
              <a:t>spring.datasource.password</a:t>
            </a:r>
            <a:r>
              <a:rPr lang="fr-FR" altLang="fr-FR" dirty="0">
                <a:solidFill>
                  <a:srgbClr val="000000"/>
                </a:solidFill>
                <a:latin typeface="Consolas" panose="020B0609020204030204" pitchFamily="49" charset="0"/>
              </a:rPr>
              <a:t>=</a:t>
            </a:r>
            <a:r>
              <a:rPr lang="fr-FR" altLang="fr-FR" dirty="0" err="1">
                <a:solidFill>
                  <a:srgbClr val="000000"/>
                </a:solidFill>
                <a:latin typeface="Consolas" panose="020B0609020204030204" pitchFamily="49" charset="0"/>
              </a:rPr>
              <a:t>dbpass</a:t>
            </a:r>
            <a:r>
              <a:rPr lang="fr-FR" altLang="fr-FR" dirty="0">
                <a:solidFill>
                  <a:srgbClr val="000000"/>
                </a:solidFill>
                <a:latin typeface="Consolas" panose="020B0609020204030204" pitchFamily="49" charset="0"/>
              </a:rPr>
              <a:t> </a:t>
            </a:r>
          </a:p>
          <a:p>
            <a:r>
              <a:rPr lang="fr-FR" altLang="fr-FR" dirty="0" err="1">
                <a:solidFill>
                  <a:srgbClr val="7F007F"/>
                </a:solidFill>
                <a:latin typeface="Consolas" panose="020B0609020204030204" pitchFamily="49" charset="0"/>
              </a:rPr>
              <a:t>spring.datasource.driver</a:t>
            </a:r>
            <a:r>
              <a:rPr lang="fr-FR" altLang="fr-FR" dirty="0">
                <a:solidFill>
                  <a:srgbClr val="7F007F"/>
                </a:solidFill>
                <a:latin typeface="Consolas" panose="020B0609020204030204" pitchFamily="49" charset="0"/>
              </a:rPr>
              <a:t>-class-</a:t>
            </a:r>
            <a:r>
              <a:rPr lang="fr-FR" altLang="fr-FR" dirty="0" err="1">
                <a:solidFill>
                  <a:srgbClr val="7F007F"/>
                </a:solidFill>
                <a:latin typeface="Consolas" panose="020B0609020204030204" pitchFamily="49" charset="0"/>
              </a:rPr>
              <a:t>name</a:t>
            </a:r>
            <a:r>
              <a:rPr lang="fr-FR" altLang="fr-FR" dirty="0">
                <a:solidFill>
                  <a:srgbClr val="000000"/>
                </a:solidFill>
                <a:latin typeface="Consolas" panose="020B0609020204030204" pitchFamily="49" charset="0"/>
              </a:rPr>
              <a:t>=</a:t>
            </a:r>
            <a:r>
              <a:rPr lang="fr-FR" altLang="fr-FR" dirty="0" err="1">
                <a:solidFill>
                  <a:srgbClr val="000000"/>
                </a:solidFill>
                <a:latin typeface="Consolas" panose="020B0609020204030204" pitchFamily="49" charset="0"/>
              </a:rPr>
              <a:t>com.mysql.jdbc.Driver</a:t>
            </a:r>
            <a:r>
              <a:rPr lang="fr-FR" altLang="fr-FR" dirty="0"/>
              <a:t> </a:t>
            </a:r>
            <a:endParaRPr lang="fr-FR" altLang="fr-FR" dirty="0">
              <a:latin typeface="Arial" panose="020B0604020202020204" pitchFamily="34" charset="0"/>
            </a:endParaRPr>
          </a:p>
          <a:p>
            <a:endParaRPr lang="fr-FR" dirty="0"/>
          </a:p>
        </p:txBody>
      </p:sp>
    </p:spTree>
    <p:extLst>
      <p:ext uri="{BB962C8B-B14F-4D97-AF65-F5344CB8AC3E}">
        <p14:creationId xmlns:p14="http://schemas.microsoft.com/office/powerpoint/2010/main" val="42922580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persistance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2">
            <a:extLst>
              <a:ext uri="{FF2B5EF4-FFF2-40B4-BE49-F238E27FC236}">
                <a16:creationId xmlns:a16="http://schemas.microsoft.com/office/drawing/2014/main" id="{7BF42060-CDDE-4F46-9B93-83FECD3A9A3D}"/>
              </a:ext>
            </a:extLst>
          </p:cNvPr>
          <p:cNvPicPr>
            <a:picLocks noChangeAspect="1"/>
          </p:cNvPicPr>
          <p:nvPr/>
        </p:nvPicPr>
        <p:blipFill>
          <a:blip r:embed="rId2"/>
          <a:stretch>
            <a:fillRect/>
          </a:stretch>
        </p:blipFill>
        <p:spPr>
          <a:xfrm>
            <a:off x="899796" y="863300"/>
            <a:ext cx="5391948" cy="4915269"/>
          </a:xfrm>
          <a:prstGeom prst="rect">
            <a:avLst/>
          </a:prstGeom>
        </p:spPr>
      </p:pic>
      <p:sp>
        <p:nvSpPr>
          <p:cNvPr id="9" name="ZoneTexte 8">
            <a:extLst>
              <a:ext uri="{FF2B5EF4-FFF2-40B4-BE49-F238E27FC236}">
                <a16:creationId xmlns:a16="http://schemas.microsoft.com/office/drawing/2014/main" id="{EA5C6616-40E1-418A-A8F4-70EE9B845B17}"/>
              </a:ext>
            </a:extLst>
          </p:cNvPr>
          <p:cNvSpPr txBox="1"/>
          <p:nvPr/>
        </p:nvSpPr>
        <p:spPr>
          <a:xfrm>
            <a:off x="6870583" y="1744910"/>
            <a:ext cx="4756558" cy="923330"/>
          </a:xfrm>
          <a:prstGeom prst="rect">
            <a:avLst/>
          </a:prstGeom>
          <a:noFill/>
        </p:spPr>
        <p:txBody>
          <a:bodyPr wrap="square" rtlCol="0">
            <a:spAutoFit/>
          </a:bodyPr>
          <a:lstStyle/>
          <a:p>
            <a:r>
              <a:rPr lang="fr-FR"/>
              <a:t>Créer un utilisateur pour l’administration</a:t>
            </a:r>
          </a:p>
          <a:p>
            <a:r>
              <a:rPr lang="fr-FR"/>
              <a:t>add-user.bat</a:t>
            </a:r>
          </a:p>
          <a:p>
            <a:r>
              <a:rPr lang="fr-FR"/>
              <a:t>Choix a</a:t>
            </a:r>
          </a:p>
        </p:txBody>
      </p:sp>
    </p:spTree>
    <p:extLst>
      <p:ext uri="{BB962C8B-B14F-4D97-AF65-F5344CB8AC3E}">
        <p14:creationId xmlns:p14="http://schemas.microsoft.com/office/powerpoint/2010/main" val="1057335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 avec coin arrondi et coin rogné en haut 2">
            <a:extLst>
              <a:ext uri="{FF2B5EF4-FFF2-40B4-BE49-F238E27FC236}">
                <a16:creationId xmlns:a16="http://schemas.microsoft.com/office/drawing/2014/main" id="{001C3A50-38FA-49C8-A587-47223E3F3C35}"/>
              </a:ext>
            </a:extLst>
          </p:cNvPr>
          <p:cNvSpPr/>
          <p:nvPr/>
        </p:nvSpPr>
        <p:spPr>
          <a:xfrm>
            <a:off x="2988945" y="2049508"/>
            <a:ext cx="6766560" cy="2083525"/>
          </a:xfrm>
          <a:prstGeom prst="snipRoundRect">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a:t>Serveur d’application</a:t>
            </a:r>
            <a:endParaRPr lang="fr-FR" sz="3200" dirty="0"/>
          </a:p>
        </p:txBody>
      </p:sp>
    </p:spTree>
    <p:extLst>
      <p:ext uri="{BB962C8B-B14F-4D97-AF65-F5344CB8AC3E}">
        <p14:creationId xmlns:p14="http://schemas.microsoft.com/office/powerpoint/2010/main" val="105129109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persistance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ZoneTexte 8">
            <a:extLst>
              <a:ext uri="{FF2B5EF4-FFF2-40B4-BE49-F238E27FC236}">
                <a16:creationId xmlns:a16="http://schemas.microsoft.com/office/drawing/2014/main" id="{EA5C6616-40E1-418A-A8F4-70EE9B845B17}"/>
              </a:ext>
            </a:extLst>
          </p:cNvPr>
          <p:cNvSpPr txBox="1"/>
          <p:nvPr/>
        </p:nvSpPr>
        <p:spPr>
          <a:xfrm>
            <a:off x="6904139" y="2432807"/>
            <a:ext cx="4756558" cy="369332"/>
          </a:xfrm>
          <a:prstGeom prst="rect">
            <a:avLst/>
          </a:prstGeom>
          <a:noFill/>
        </p:spPr>
        <p:txBody>
          <a:bodyPr wrap="square" rtlCol="0">
            <a:spAutoFit/>
          </a:bodyPr>
          <a:lstStyle/>
          <a:p>
            <a:r>
              <a:rPr lang="fr-FR"/>
              <a:t>Choisir administration console</a:t>
            </a:r>
          </a:p>
        </p:txBody>
      </p:sp>
      <p:pic>
        <p:nvPicPr>
          <p:cNvPr id="4" name="Image 3">
            <a:extLst>
              <a:ext uri="{FF2B5EF4-FFF2-40B4-BE49-F238E27FC236}">
                <a16:creationId xmlns:a16="http://schemas.microsoft.com/office/drawing/2014/main" id="{B4AE8DBF-C6BF-4629-BBDC-50C6F3ED6EBB}"/>
              </a:ext>
            </a:extLst>
          </p:cNvPr>
          <p:cNvPicPr>
            <a:picLocks noChangeAspect="1"/>
          </p:cNvPicPr>
          <p:nvPr/>
        </p:nvPicPr>
        <p:blipFill>
          <a:blip r:embed="rId2"/>
          <a:stretch>
            <a:fillRect/>
          </a:stretch>
        </p:blipFill>
        <p:spPr>
          <a:xfrm>
            <a:off x="427502" y="1382044"/>
            <a:ext cx="6154009" cy="3724795"/>
          </a:xfrm>
          <a:prstGeom prst="rect">
            <a:avLst/>
          </a:prstGeom>
        </p:spPr>
      </p:pic>
    </p:spTree>
    <p:extLst>
      <p:ext uri="{BB962C8B-B14F-4D97-AF65-F5344CB8AC3E}">
        <p14:creationId xmlns:p14="http://schemas.microsoft.com/office/powerpoint/2010/main" val="28017223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persistance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ZoneTexte 8">
            <a:extLst>
              <a:ext uri="{FF2B5EF4-FFF2-40B4-BE49-F238E27FC236}">
                <a16:creationId xmlns:a16="http://schemas.microsoft.com/office/drawing/2014/main" id="{EA5C6616-40E1-418A-A8F4-70EE9B845B17}"/>
              </a:ext>
            </a:extLst>
          </p:cNvPr>
          <p:cNvSpPr txBox="1"/>
          <p:nvPr/>
        </p:nvSpPr>
        <p:spPr>
          <a:xfrm>
            <a:off x="6904138" y="2432807"/>
            <a:ext cx="5100507" cy="923330"/>
          </a:xfrm>
          <a:prstGeom prst="rect">
            <a:avLst/>
          </a:prstGeom>
          <a:noFill/>
        </p:spPr>
        <p:txBody>
          <a:bodyPr wrap="square" rtlCol="0">
            <a:spAutoFit/>
          </a:bodyPr>
          <a:lstStyle/>
          <a:p>
            <a:r>
              <a:rPr lang="fr-FR"/>
              <a:t>Téléchargez le driver JDBC PostgreSQL depuis </a:t>
            </a:r>
            <a:r>
              <a:rPr lang="fr-FR" i="1"/>
              <a:t>https://jdbc.postgresql.org/download.html</a:t>
            </a:r>
          </a:p>
          <a:p>
            <a:r>
              <a:rPr lang="fr-FR"/>
              <a:t>Déployer postgreSQL.jar</a:t>
            </a:r>
          </a:p>
        </p:txBody>
      </p:sp>
      <p:pic>
        <p:nvPicPr>
          <p:cNvPr id="3" name="Image 2">
            <a:extLst>
              <a:ext uri="{FF2B5EF4-FFF2-40B4-BE49-F238E27FC236}">
                <a16:creationId xmlns:a16="http://schemas.microsoft.com/office/drawing/2014/main" id="{03FA7ADA-FD10-419C-891C-BCA20D187D4E}"/>
              </a:ext>
            </a:extLst>
          </p:cNvPr>
          <p:cNvPicPr>
            <a:picLocks noChangeAspect="1"/>
          </p:cNvPicPr>
          <p:nvPr/>
        </p:nvPicPr>
        <p:blipFill>
          <a:blip r:embed="rId2"/>
          <a:stretch>
            <a:fillRect/>
          </a:stretch>
        </p:blipFill>
        <p:spPr>
          <a:xfrm>
            <a:off x="659446" y="1404577"/>
            <a:ext cx="6163535" cy="3277057"/>
          </a:xfrm>
          <a:prstGeom prst="rect">
            <a:avLst/>
          </a:prstGeom>
        </p:spPr>
      </p:pic>
    </p:spTree>
    <p:extLst>
      <p:ext uri="{BB962C8B-B14F-4D97-AF65-F5344CB8AC3E}">
        <p14:creationId xmlns:p14="http://schemas.microsoft.com/office/powerpoint/2010/main" val="32243492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persistance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3">
            <a:extLst>
              <a:ext uri="{FF2B5EF4-FFF2-40B4-BE49-F238E27FC236}">
                <a16:creationId xmlns:a16="http://schemas.microsoft.com/office/drawing/2014/main" id="{2141BE7E-D49C-4F60-A324-182777F49362}"/>
              </a:ext>
            </a:extLst>
          </p:cNvPr>
          <p:cNvPicPr>
            <a:picLocks noChangeAspect="1"/>
          </p:cNvPicPr>
          <p:nvPr/>
        </p:nvPicPr>
        <p:blipFill>
          <a:blip r:embed="rId2"/>
          <a:stretch>
            <a:fillRect/>
          </a:stretch>
        </p:blipFill>
        <p:spPr>
          <a:xfrm>
            <a:off x="2831949" y="1550106"/>
            <a:ext cx="6125430" cy="3439005"/>
          </a:xfrm>
          <a:prstGeom prst="rect">
            <a:avLst/>
          </a:prstGeom>
        </p:spPr>
      </p:pic>
    </p:spTree>
    <p:extLst>
      <p:ext uri="{BB962C8B-B14F-4D97-AF65-F5344CB8AC3E}">
        <p14:creationId xmlns:p14="http://schemas.microsoft.com/office/powerpoint/2010/main" val="32426660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persistance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2">
            <a:extLst>
              <a:ext uri="{FF2B5EF4-FFF2-40B4-BE49-F238E27FC236}">
                <a16:creationId xmlns:a16="http://schemas.microsoft.com/office/drawing/2014/main" id="{F8FBF894-7E6B-4563-AB72-DB62E62644E9}"/>
              </a:ext>
            </a:extLst>
          </p:cNvPr>
          <p:cNvPicPr>
            <a:picLocks noChangeAspect="1"/>
          </p:cNvPicPr>
          <p:nvPr/>
        </p:nvPicPr>
        <p:blipFill>
          <a:blip r:embed="rId2"/>
          <a:stretch>
            <a:fillRect/>
          </a:stretch>
        </p:blipFill>
        <p:spPr>
          <a:xfrm>
            <a:off x="956227" y="1226134"/>
            <a:ext cx="6068272" cy="3315163"/>
          </a:xfrm>
          <a:prstGeom prst="rect">
            <a:avLst/>
          </a:prstGeom>
        </p:spPr>
      </p:pic>
      <p:sp>
        <p:nvSpPr>
          <p:cNvPr id="5" name="ZoneTexte 4">
            <a:extLst>
              <a:ext uri="{FF2B5EF4-FFF2-40B4-BE49-F238E27FC236}">
                <a16:creationId xmlns:a16="http://schemas.microsoft.com/office/drawing/2014/main" id="{EDA26C32-919B-4562-9B48-8DCE1D4C5693}"/>
              </a:ext>
            </a:extLst>
          </p:cNvPr>
          <p:cNvSpPr txBox="1"/>
          <p:nvPr/>
        </p:nvSpPr>
        <p:spPr>
          <a:xfrm>
            <a:off x="7734650" y="1585519"/>
            <a:ext cx="3145871" cy="369332"/>
          </a:xfrm>
          <a:prstGeom prst="rect">
            <a:avLst/>
          </a:prstGeom>
          <a:noFill/>
        </p:spPr>
        <p:txBody>
          <a:bodyPr wrap="square" rtlCol="0">
            <a:spAutoFit/>
          </a:bodyPr>
          <a:lstStyle/>
          <a:p>
            <a:r>
              <a:rPr lang="fr-FR"/>
              <a:t>Créer une dataSource</a:t>
            </a:r>
          </a:p>
        </p:txBody>
      </p:sp>
    </p:spTree>
    <p:extLst>
      <p:ext uri="{BB962C8B-B14F-4D97-AF65-F5344CB8AC3E}">
        <p14:creationId xmlns:p14="http://schemas.microsoft.com/office/powerpoint/2010/main" val="32232227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persistance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ZoneTexte 4">
            <a:extLst>
              <a:ext uri="{FF2B5EF4-FFF2-40B4-BE49-F238E27FC236}">
                <a16:creationId xmlns:a16="http://schemas.microsoft.com/office/drawing/2014/main" id="{EDA26C32-919B-4562-9B48-8DCE1D4C5693}"/>
              </a:ext>
            </a:extLst>
          </p:cNvPr>
          <p:cNvSpPr txBox="1"/>
          <p:nvPr/>
        </p:nvSpPr>
        <p:spPr>
          <a:xfrm>
            <a:off x="7734650" y="1585519"/>
            <a:ext cx="3145871" cy="923330"/>
          </a:xfrm>
          <a:prstGeom prst="rect">
            <a:avLst/>
          </a:prstGeom>
          <a:noFill/>
        </p:spPr>
        <p:txBody>
          <a:bodyPr wrap="square" rtlCol="0">
            <a:spAutoFit/>
          </a:bodyPr>
          <a:lstStyle/>
          <a:p>
            <a:r>
              <a:rPr lang="fr-FR"/>
              <a:t>Créer une dataSource</a:t>
            </a:r>
          </a:p>
          <a:p>
            <a:r>
              <a:rPr lang="fr-FR"/>
              <a:t>Utiliser le template PostgreSQL</a:t>
            </a:r>
          </a:p>
        </p:txBody>
      </p:sp>
      <p:pic>
        <p:nvPicPr>
          <p:cNvPr id="4" name="Image 3">
            <a:extLst>
              <a:ext uri="{FF2B5EF4-FFF2-40B4-BE49-F238E27FC236}">
                <a16:creationId xmlns:a16="http://schemas.microsoft.com/office/drawing/2014/main" id="{560C4BA7-D1CC-45F8-8160-F84D3C97E514}"/>
              </a:ext>
            </a:extLst>
          </p:cNvPr>
          <p:cNvPicPr>
            <a:picLocks noChangeAspect="1"/>
          </p:cNvPicPr>
          <p:nvPr/>
        </p:nvPicPr>
        <p:blipFill>
          <a:blip r:embed="rId2"/>
          <a:stretch>
            <a:fillRect/>
          </a:stretch>
        </p:blipFill>
        <p:spPr>
          <a:xfrm>
            <a:off x="1311479" y="1117504"/>
            <a:ext cx="6154009" cy="3448531"/>
          </a:xfrm>
          <a:prstGeom prst="rect">
            <a:avLst/>
          </a:prstGeom>
        </p:spPr>
      </p:pic>
    </p:spTree>
    <p:extLst>
      <p:ext uri="{BB962C8B-B14F-4D97-AF65-F5344CB8AC3E}">
        <p14:creationId xmlns:p14="http://schemas.microsoft.com/office/powerpoint/2010/main" val="38749713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persistance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2">
            <a:extLst>
              <a:ext uri="{FF2B5EF4-FFF2-40B4-BE49-F238E27FC236}">
                <a16:creationId xmlns:a16="http://schemas.microsoft.com/office/drawing/2014/main" id="{1AE5C894-440E-49B9-B729-AFD7EB366CFC}"/>
              </a:ext>
            </a:extLst>
          </p:cNvPr>
          <p:cNvPicPr>
            <a:picLocks noChangeAspect="1"/>
          </p:cNvPicPr>
          <p:nvPr/>
        </p:nvPicPr>
        <p:blipFill>
          <a:blip r:embed="rId2"/>
          <a:stretch>
            <a:fillRect/>
          </a:stretch>
        </p:blipFill>
        <p:spPr>
          <a:xfrm>
            <a:off x="2230429" y="1619989"/>
            <a:ext cx="6154009" cy="3181794"/>
          </a:xfrm>
          <a:prstGeom prst="rect">
            <a:avLst/>
          </a:prstGeom>
        </p:spPr>
      </p:pic>
    </p:spTree>
    <p:extLst>
      <p:ext uri="{BB962C8B-B14F-4D97-AF65-F5344CB8AC3E}">
        <p14:creationId xmlns:p14="http://schemas.microsoft.com/office/powerpoint/2010/main" val="353764864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20495"/>
            <a:ext cx="5906886" cy="64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Couche persistance</a:t>
            </a:r>
          </a:p>
          <a:p>
            <a:pPr>
              <a:lnSpc>
                <a:spcPts val="2500"/>
              </a:lnSpc>
            </a:pP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Architecture </a:t>
            </a:r>
            <a:r>
              <a:rPr lang="en-US" dirty="0" err="1"/>
              <a:t>en</a:t>
            </a:r>
            <a:r>
              <a:rPr lang="en-US" dirty="0"/>
              <a:t> </a:t>
            </a:r>
            <a:r>
              <a:rPr lang="en-US" dirty="0" err="1"/>
              <a:t>couche</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ZoneTexte 10">
            <a:extLst>
              <a:ext uri="{FF2B5EF4-FFF2-40B4-BE49-F238E27FC236}">
                <a16:creationId xmlns:a16="http://schemas.microsoft.com/office/drawing/2014/main" id="{4BAAFBED-3B69-41AB-BB50-1947E90B3053}"/>
              </a:ext>
            </a:extLst>
          </p:cNvPr>
          <p:cNvSpPr txBox="1"/>
          <p:nvPr/>
        </p:nvSpPr>
        <p:spPr>
          <a:xfrm>
            <a:off x="1082180" y="1708975"/>
            <a:ext cx="10461071" cy="2862322"/>
          </a:xfrm>
          <a:prstGeom prst="rect">
            <a:avLst/>
          </a:prstGeom>
          <a:noFill/>
        </p:spPr>
        <p:txBody>
          <a:bodyPr wrap="square">
            <a:spAutoFit/>
          </a:bodyPr>
          <a:lstStyle/>
          <a:p>
            <a:pPr algn="l"/>
            <a:r>
              <a:rPr lang="fr-FR" sz="1200" dirty="0">
                <a:solidFill>
                  <a:srgbClr val="008080"/>
                </a:solidFill>
                <a:latin typeface="Consolas" panose="020B0609020204030204" pitchFamily="49" charset="0"/>
              </a:rPr>
              <a:t>&lt;?</a:t>
            </a:r>
            <a:r>
              <a:rPr lang="fr-FR" sz="1200" dirty="0">
                <a:solidFill>
                  <a:srgbClr val="3F7F7F"/>
                </a:solidFill>
                <a:latin typeface="Consolas" panose="020B0609020204030204" pitchFamily="49" charset="0"/>
              </a:rPr>
              <a:t>xml </a:t>
            </a:r>
            <a:r>
              <a:rPr lang="fr-FR" sz="1200" dirty="0">
                <a:solidFill>
                  <a:srgbClr val="7F007F"/>
                </a:solidFill>
                <a:latin typeface="Consolas" panose="020B0609020204030204" pitchFamily="49" charset="0"/>
              </a:rPr>
              <a:t>version</a:t>
            </a:r>
            <a:r>
              <a:rPr lang="fr-FR" sz="1200"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"1.0" </a:t>
            </a:r>
            <a:r>
              <a:rPr lang="fr-FR" sz="1200" i="1" dirty="0" err="1">
                <a:solidFill>
                  <a:srgbClr val="7F007F"/>
                </a:solidFill>
                <a:latin typeface="Consolas" panose="020B0609020204030204" pitchFamily="49" charset="0"/>
              </a:rPr>
              <a:t>encoding</a:t>
            </a:r>
            <a:r>
              <a:rPr lang="fr-FR" sz="1200" i="1"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"UTF-8"</a:t>
            </a:r>
            <a:r>
              <a:rPr lang="fr-FR" sz="1200" i="1" dirty="0">
                <a:solidFill>
                  <a:srgbClr val="008080"/>
                </a:solidFill>
                <a:latin typeface="Consolas" panose="020B0609020204030204" pitchFamily="49" charset="0"/>
              </a:rPr>
              <a:t>?&gt;</a:t>
            </a:r>
          </a:p>
          <a:p>
            <a:pPr algn="l"/>
            <a:r>
              <a:rPr lang="fr-FR" sz="1200" dirty="0">
                <a:solidFill>
                  <a:srgbClr val="008080"/>
                </a:solidFill>
                <a:latin typeface="Consolas" panose="020B0609020204030204" pitchFamily="49" charset="0"/>
              </a:rPr>
              <a:t>&lt;</a:t>
            </a:r>
            <a:r>
              <a:rPr lang="fr-FR" sz="1200" dirty="0" err="1">
                <a:solidFill>
                  <a:srgbClr val="3F7F7F"/>
                </a:solidFill>
                <a:latin typeface="Consolas" panose="020B0609020204030204" pitchFamily="49" charset="0"/>
              </a:rPr>
              <a:t>persistence</a:t>
            </a:r>
            <a:r>
              <a:rPr lang="fr-FR" sz="1200" dirty="0">
                <a:solidFill>
                  <a:srgbClr val="3F7F7F"/>
                </a:solidFill>
                <a:latin typeface="Consolas" panose="020B0609020204030204" pitchFamily="49" charset="0"/>
              </a:rPr>
              <a:t> </a:t>
            </a:r>
            <a:r>
              <a:rPr lang="fr-FR" sz="1200" dirty="0">
                <a:solidFill>
                  <a:srgbClr val="7F007F"/>
                </a:solidFill>
                <a:latin typeface="Consolas" panose="020B0609020204030204" pitchFamily="49" charset="0"/>
              </a:rPr>
              <a:t>version</a:t>
            </a:r>
            <a:r>
              <a:rPr lang="fr-FR" sz="1200"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"2.0"</a:t>
            </a:r>
          </a:p>
          <a:p>
            <a:pPr algn="l"/>
            <a:r>
              <a:rPr lang="fr-FR" sz="1200" dirty="0" err="1">
                <a:solidFill>
                  <a:srgbClr val="7F007F"/>
                </a:solidFill>
                <a:latin typeface="Consolas" panose="020B0609020204030204" pitchFamily="49" charset="0"/>
              </a:rPr>
              <a:t>xmlns</a:t>
            </a:r>
            <a:r>
              <a:rPr lang="fr-FR" sz="1200"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"http://java.sun.com/xml/ns/</a:t>
            </a:r>
            <a:r>
              <a:rPr lang="fr-FR" sz="1200" i="1" dirty="0" err="1">
                <a:solidFill>
                  <a:srgbClr val="2A00FF"/>
                </a:solidFill>
                <a:latin typeface="Consolas" panose="020B0609020204030204" pitchFamily="49" charset="0"/>
              </a:rPr>
              <a:t>persistence</a:t>
            </a:r>
            <a:r>
              <a:rPr lang="fr-FR" sz="1200" i="1" dirty="0">
                <a:solidFill>
                  <a:srgbClr val="2A00FF"/>
                </a:solidFill>
                <a:latin typeface="Consolas" panose="020B0609020204030204" pitchFamily="49" charset="0"/>
              </a:rPr>
              <a:t>"</a:t>
            </a:r>
          </a:p>
          <a:p>
            <a:pPr algn="l"/>
            <a:r>
              <a:rPr lang="fr-FR" sz="1200" dirty="0" err="1">
                <a:solidFill>
                  <a:srgbClr val="7F007F"/>
                </a:solidFill>
                <a:latin typeface="Consolas" panose="020B0609020204030204" pitchFamily="49" charset="0"/>
              </a:rPr>
              <a:t>xmlns:xsi</a:t>
            </a:r>
            <a:r>
              <a:rPr lang="fr-FR" sz="1200"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"http://www.w3.org/2001/XMLSchema-instance"</a:t>
            </a:r>
          </a:p>
          <a:p>
            <a:pPr algn="l"/>
            <a:r>
              <a:rPr lang="fr-FR" sz="1200" dirty="0" err="1">
                <a:solidFill>
                  <a:srgbClr val="7F007F"/>
                </a:solidFill>
                <a:latin typeface="Consolas" panose="020B0609020204030204" pitchFamily="49" charset="0"/>
              </a:rPr>
              <a:t>xsi:schemaLocation</a:t>
            </a:r>
            <a:r>
              <a:rPr lang="fr-FR" sz="1200"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"http://java.sun.com/xml/ns/</a:t>
            </a:r>
            <a:r>
              <a:rPr lang="fr-FR" sz="1200" i="1" dirty="0" err="1">
                <a:solidFill>
                  <a:srgbClr val="2A00FF"/>
                </a:solidFill>
                <a:latin typeface="Consolas" panose="020B0609020204030204" pitchFamily="49" charset="0"/>
              </a:rPr>
              <a:t>persistence</a:t>
            </a:r>
            <a:r>
              <a:rPr lang="fr-FR" sz="1200" i="1" dirty="0">
                <a:solidFill>
                  <a:srgbClr val="2A00FF"/>
                </a:solidFill>
                <a:latin typeface="Consolas" panose="020B0609020204030204" pitchFamily="49" charset="0"/>
              </a:rPr>
              <a:t> http://java.sun.com/xml/ns/persistence/persistence_2_0.xsd"</a:t>
            </a:r>
            <a:r>
              <a:rPr lang="fr-FR" sz="1200" i="1" dirty="0">
                <a:solidFill>
                  <a:srgbClr val="008080"/>
                </a:solidFill>
                <a:latin typeface="Consolas" panose="020B0609020204030204" pitchFamily="49" charset="0"/>
              </a:rPr>
              <a:t>&gt;</a:t>
            </a:r>
          </a:p>
          <a:p>
            <a:pPr algn="l"/>
            <a:r>
              <a:rPr lang="fr-FR" sz="1200" dirty="0">
                <a:solidFill>
                  <a:srgbClr val="008080"/>
                </a:solidFill>
                <a:latin typeface="Consolas" panose="020B0609020204030204" pitchFamily="49" charset="0"/>
              </a:rPr>
              <a:t>&lt;</a:t>
            </a:r>
            <a:r>
              <a:rPr lang="fr-FR" sz="1200" dirty="0" err="1">
                <a:solidFill>
                  <a:srgbClr val="3F7F7F"/>
                </a:solidFill>
                <a:latin typeface="Consolas" panose="020B0609020204030204" pitchFamily="49" charset="0"/>
              </a:rPr>
              <a:t>persistence</a:t>
            </a:r>
            <a:r>
              <a:rPr lang="fr-FR" sz="1200" dirty="0">
                <a:solidFill>
                  <a:srgbClr val="3F7F7F"/>
                </a:solidFill>
                <a:latin typeface="Consolas" panose="020B0609020204030204" pitchFamily="49" charset="0"/>
              </a:rPr>
              <a:t>-unit </a:t>
            </a:r>
            <a:r>
              <a:rPr lang="fr-FR" sz="1200" dirty="0" err="1">
                <a:solidFill>
                  <a:srgbClr val="7F007F"/>
                </a:solidFill>
                <a:latin typeface="Consolas" panose="020B0609020204030204" pitchFamily="49" charset="0"/>
              </a:rPr>
              <a:t>name</a:t>
            </a:r>
            <a:r>
              <a:rPr lang="fr-FR" sz="1200"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"PU"  </a:t>
            </a:r>
            <a:r>
              <a:rPr lang="fr-FR" sz="1200" dirty="0">
                <a:solidFill>
                  <a:srgbClr val="7F007F"/>
                </a:solidFill>
                <a:latin typeface="Consolas" panose="020B0609020204030204" pitchFamily="49" charset="0"/>
              </a:rPr>
              <a:t>transaction-type</a:t>
            </a:r>
            <a:r>
              <a:rPr lang="fr-FR" sz="1200"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"RESOURCE_LOCAL"</a:t>
            </a:r>
            <a:r>
              <a:rPr lang="fr-FR" sz="1200" i="1" dirty="0">
                <a:solidFill>
                  <a:srgbClr val="008080"/>
                </a:solidFill>
                <a:latin typeface="Consolas" panose="020B0609020204030204" pitchFamily="49" charset="0"/>
              </a:rPr>
              <a:t>&gt;</a:t>
            </a:r>
          </a:p>
          <a:p>
            <a:pPr algn="l"/>
            <a:r>
              <a:rPr lang="fr-FR" sz="1200" dirty="0">
                <a:latin typeface="Consolas" panose="020B0609020204030204" pitchFamily="49" charset="0"/>
              </a:rPr>
              <a:t> </a:t>
            </a:r>
          </a:p>
          <a:p>
            <a:pPr algn="l"/>
            <a:r>
              <a:rPr lang="fr-FR" sz="1200" dirty="0">
                <a:solidFill>
                  <a:srgbClr val="008080"/>
                </a:solidFill>
                <a:latin typeface="Consolas" panose="020B0609020204030204" pitchFamily="49" charset="0"/>
              </a:rPr>
              <a:t>&lt;</a:t>
            </a:r>
            <a:r>
              <a:rPr lang="fr-FR" sz="1200" dirty="0" err="1">
                <a:solidFill>
                  <a:srgbClr val="008080"/>
                </a:solidFill>
                <a:latin typeface="Consolas" panose="020B0609020204030204" pitchFamily="49" charset="0"/>
              </a:rPr>
              <a:t>jta</a:t>
            </a:r>
            <a:r>
              <a:rPr lang="fr-FR" sz="1200" dirty="0">
                <a:solidFill>
                  <a:srgbClr val="008080"/>
                </a:solidFill>
                <a:latin typeface="Consolas" panose="020B0609020204030204" pitchFamily="49" charset="0"/>
              </a:rPr>
              <a:t>-data-source&gt;</a:t>
            </a:r>
            <a:r>
              <a:rPr lang="fr-FR" sz="1200" dirty="0">
                <a:latin typeface="Consolas" panose="020B0609020204030204" pitchFamily="49" charset="0"/>
              </a:rPr>
              <a:t>java:/</a:t>
            </a:r>
            <a:r>
              <a:rPr lang="fr-FR" sz="1200" dirty="0" err="1">
                <a:latin typeface="Consolas" panose="020B0609020204030204" pitchFamily="49" charset="0"/>
              </a:rPr>
              <a:t>DSProduit</a:t>
            </a:r>
            <a:r>
              <a:rPr lang="fr-FR" sz="1200" dirty="0">
                <a:solidFill>
                  <a:srgbClr val="008080"/>
                </a:solidFill>
                <a:latin typeface="Consolas" panose="020B0609020204030204" pitchFamily="49" charset="0"/>
              </a:rPr>
              <a:t>&lt;/</a:t>
            </a:r>
            <a:r>
              <a:rPr lang="fr-FR" sz="1200" dirty="0" err="1">
                <a:solidFill>
                  <a:srgbClr val="008080"/>
                </a:solidFill>
                <a:latin typeface="Consolas" panose="020B0609020204030204" pitchFamily="49" charset="0"/>
              </a:rPr>
              <a:t>jta</a:t>
            </a:r>
            <a:r>
              <a:rPr lang="fr-FR" sz="1200" dirty="0">
                <a:solidFill>
                  <a:srgbClr val="008080"/>
                </a:solidFill>
                <a:latin typeface="Consolas" panose="020B0609020204030204" pitchFamily="49" charset="0"/>
              </a:rPr>
              <a:t>-data-source&gt;</a:t>
            </a:r>
          </a:p>
          <a:p>
            <a:pPr algn="l"/>
            <a:r>
              <a:rPr lang="en-US" sz="1200" dirty="0">
                <a:solidFill>
                  <a:srgbClr val="008080"/>
                </a:solidFill>
                <a:latin typeface="Consolas" panose="020B0609020204030204" pitchFamily="49" charset="0"/>
              </a:rPr>
              <a:t>&lt;</a:t>
            </a:r>
            <a:r>
              <a:rPr lang="en-US" sz="1200" dirty="0">
                <a:solidFill>
                  <a:srgbClr val="3F7F7F"/>
                </a:solidFill>
                <a:latin typeface="Consolas" panose="020B0609020204030204" pitchFamily="49" charset="0"/>
              </a:rPr>
              <a:t>class</a:t>
            </a:r>
            <a:r>
              <a:rPr lang="en-US" sz="1200" dirty="0">
                <a:solidFill>
                  <a:srgbClr val="008080"/>
                </a:solidFill>
                <a:latin typeface="Consolas" panose="020B0609020204030204" pitchFamily="49" charset="0"/>
              </a:rPr>
              <a:t>&gt;</a:t>
            </a:r>
            <a:r>
              <a:rPr lang="en-US" sz="1200" dirty="0" err="1">
                <a:solidFill>
                  <a:srgbClr val="000000"/>
                </a:solidFill>
                <a:latin typeface="Consolas" panose="020B0609020204030204" pitchFamily="49" charset="0"/>
              </a:rPr>
              <a:t>fr.epita.entite.Produit</a:t>
            </a:r>
            <a:r>
              <a:rPr lang="en-US" sz="1200" dirty="0">
                <a:solidFill>
                  <a:srgbClr val="008080"/>
                </a:solidFill>
                <a:latin typeface="Consolas" panose="020B0609020204030204" pitchFamily="49" charset="0"/>
              </a:rPr>
              <a:t>&lt;/</a:t>
            </a:r>
            <a:r>
              <a:rPr lang="en-US" sz="1200" dirty="0">
                <a:solidFill>
                  <a:srgbClr val="3F7F7F"/>
                </a:solidFill>
                <a:latin typeface="Consolas" panose="020B0609020204030204" pitchFamily="49" charset="0"/>
              </a:rPr>
              <a:t>class</a:t>
            </a:r>
            <a:r>
              <a:rPr lang="en-US" sz="1200" dirty="0">
                <a:solidFill>
                  <a:srgbClr val="008080"/>
                </a:solidFill>
                <a:latin typeface="Consolas" panose="020B0609020204030204" pitchFamily="49" charset="0"/>
              </a:rPr>
              <a:t>&gt;</a:t>
            </a:r>
          </a:p>
          <a:p>
            <a:pPr algn="l"/>
            <a:endParaRPr lang="en-US" sz="1200" dirty="0">
              <a:solidFill>
                <a:srgbClr val="008080"/>
              </a:solidFill>
              <a:latin typeface="Consolas" panose="020B0609020204030204" pitchFamily="49" charset="0"/>
            </a:endParaRPr>
          </a:p>
          <a:p>
            <a:pPr algn="l"/>
            <a:r>
              <a:rPr lang="fr-FR" sz="1200" dirty="0">
                <a:solidFill>
                  <a:srgbClr val="008080"/>
                </a:solidFill>
                <a:latin typeface="Consolas" panose="020B0609020204030204" pitchFamily="49" charset="0"/>
              </a:rPr>
              <a:t>&lt;</a:t>
            </a:r>
            <a:r>
              <a:rPr lang="fr-FR" sz="1200" dirty="0" err="1">
                <a:solidFill>
                  <a:srgbClr val="3F7F7F"/>
                </a:solidFill>
                <a:latin typeface="Consolas" panose="020B0609020204030204" pitchFamily="49" charset="0"/>
              </a:rPr>
              <a:t>properties</a:t>
            </a:r>
            <a:r>
              <a:rPr lang="fr-FR" sz="1200" dirty="0">
                <a:solidFill>
                  <a:srgbClr val="008080"/>
                </a:solidFill>
                <a:latin typeface="Consolas" panose="020B0609020204030204" pitchFamily="49" charset="0"/>
              </a:rPr>
              <a:t>&gt;</a:t>
            </a:r>
          </a:p>
          <a:p>
            <a:pPr algn="l"/>
            <a:r>
              <a:rPr lang="fr-FR" sz="1200" dirty="0">
                <a:solidFill>
                  <a:srgbClr val="008080"/>
                </a:solidFill>
                <a:latin typeface="Consolas" panose="020B0609020204030204" pitchFamily="49" charset="0"/>
              </a:rPr>
              <a:t>&lt;</a:t>
            </a:r>
            <a:r>
              <a:rPr lang="fr-FR" sz="1200" dirty="0" err="1">
                <a:solidFill>
                  <a:srgbClr val="3F7F7F"/>
                </a:solidFill>
                <a:latin typeface="Consolas" panose="020B0609020204030204" pitchFamily="49" charset="0"/>
              </a:rPr>
              <a:t>property</a:t>
            </a:r>
            <a:r>
              <a:rPr lang="fr-FR" sz="1200" dirty="0">
                <a:solidFill>
                  <a:srgbClr val="3F7F7F"/>
                </a:solidFill>
                <a:latin typeface="Consolas" panose="020B0609020204030204" pitchFamily="49" charset="0"/>
              </a:rPr>
              <a:t> </a:t>
            </a:r>
            <a:r>
              <a:rPr lang="fr-FR" sz="1200" dirty="0" err="1">
                <a:solidFill>
                  <a:srgbClr val="7F007F"/>
                </a:solidFill>
                <a:latin typeface="Consolas" panose="020B0609020204030204" pitchFamily="49" charset="0"/>
              </a:rPr>
              <a:t>name</a:t>
            </a:r>
            <a:r>
              <a:rPr lang="fr-FR" sz="1200"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 hibernate.hbm2ddl.auto" </a:t>
            </a:r>
            <a:r>
              <a:rPr lang="fr-FR" sz="1200" dirty="0">
                <a:solidFill>
                  <a:srgbClr val="7F007F"/>
                </a:solidFill>
                <a:latin typeface="Consolas" panose="020B0609020204030204" pitchFamily="49" charset="0"/>
              </a:rPr>
              <a:t>value</a:t>
            </a:r>
            <a:r>
              <a:rPr lang="fr-FR" sz="1200" dirty="0">
                <a:solidFill>
                  <a:srgbClr val="000000"/>
                </a:solidFill>
                <a:latin typeface="Consolas" panose="020B0609020204030204" pitchFamily="49" charset="0"/>
              </a:rPr>
              <a:t>=</a:t>
            </a:r>
            <a:r>
              <a:rPr lang="fr-FR" sz="1200" i="1" dirty="0">
                <a:solidFill>
                  <a:srgbClr val="2A00FF"/>
                </a:solidFill>
                <a:latin typeface="Consolas" panose="020B0609020204030204" pitchFamily="49" charset="0"/>
              </a:rPr>
              <a:t> "update" </a:t>
            </a:r>
            <a:r>
              <a:rPr lang="fr-FR" sz="1200" i="1" dirty="0">
                <a:solidFill>
                  <a:srgbClr val="008080"/>
                </a:solidFill>
                <a:latin typeface="Consolas" panose="020B0609020204030204" pitchFamily="49" charset="0"/>
              </a:rPr>
              <a:t>/&gt;</a:t>
            </a:r>
          </a:p>
          <a:p>
            <a:pPr algn="l"/>
            <a:r>
              <a:rPr lang="fr-FR" sz="1200" dirty="0">
                <a:solidFill>
                  <a:srgbClr val="008080"/>
                </a:solidFill>
                <a:latin typeface="Consolas" panose="020B0609020204030204" pitchFamily="49" charset="0"/>
              </a:rPr>
              <a:t>&lt;/</a:t>
            </a:r>
            <a:r>
              <a:rPr lang="fr-FR" sz="1200" dirty="0" err="1">
                <a:solidFill>
                  <a:srgbClr val="3F7F7F"/>
                </a:solidFill>
                <a:latin typeface="Consolas" panose="020B0609020204030204" pitchFamily="49" charset="0"/>
              </a:rPr>
              <a:t>properties</a:t>
            </a:r>
            <a:r>
              <a:rPr lang="fr-FR" sz="1200" dirty="0">
                <a:solidFill>
                  <a:srgbClr val="008080"/>
                </a:solidFill>
                <a:latin typeface="Consolas" panose="020B0609020204030204" pitchFamily="49" charset="0"/>
              </a:rPr>
              <a:t>&gt;</a:t>
            </a:r>
          </a:p>
          <a:p>
            <a:pPr algn="l"/>
            <a:r>
              <a:rPr lang="fr-FR" sz="1200" dirty="0">
                <a:solidFill>
                  <a:srgbClr val="008080"/>
                </a:solidFill>
                <a:latin typeface="Consolas" panose="020B0609020204030204" pitchFamily="49" charset="0"/>
              </a:rPr>
              <a:t>&lt;/</a:t>
            </a:r>
            <a:r>
              <a:rPr lang="fr-FR" sz="1200" dirty="0" err="1">
                <a:solidFill>
                  <a:srgbClr val="3F7F7F"/>
                </a:solidFill>
                <a:latin typeface="Consolas" panose="020B0609020204030204" pitchFamily="49" charset="0"/>
              </a:rPr>
              <a:t>persistence</a:t>
            </a:r>
            <a:r>
              <a:rPr lang="fr-FR" sz="1200" dirty="0">
                <a:solidFill>
                  <a:srgbClr val="3F7F7F"/>
                </a:solidFill>
                <a:latin typeface="Consolas" panose="020B0609020204030204" pitchFamily="49" charset="0"/>
              </a:rPr>
              <a:t>-unit</a:t>
            </a:r>
            <a:r>
              <a:rPr lang="fr-FR" sz="1200" dirty="0">
                <a:solidFill>
                  <a:srgbClr val="008080"/>
                </a:solidFill>
                <a:latin typeface="Consolas" panose="020B0609020204030204" pitchFamily="49" charset="0"/>
              </a:rPr>
              <a:t>&gt;</a:t>
            </a:r>
          </a:p>
          <a:p>
            <a:pPr algn="l"/>
            <a:r>
              <a:rPr lang="fr-FR" sz="1200" dirty="0">
                <a:solidFill>
                  <a:srgbClr val="008080"/>
                </a:solidFill>
                <a:latin typeface="Consolas" panose="020B0609020204030204" pitchFamily="49" charset="0"/>
              </a:rPr>
              <a:t>&lt;/</a:t>
            </a:r>
            <a:r>
              <a:rPr lang="fr-FR" sz="1200" dirty="0" err="1">
                <a:solidFill>
                  <a:srgbClr val="3F7F7F"/>
                </a:solidFill>
                <a:latin typeface="Consolas" panose="020B0609020204030204" pitchFamily="49" charset="0"/>
              </a:rPr>
              <a:t>persistence</a:t>
            </a:r>
            <a:r>
              <a:rPr lang="fr-FR" sz="1200" dirty="0">
                <a:solidFill>
                  <a:srgbClr val="008080"/>
                </a:solidFill>
                <a:latin typeface="Consolas" panose="020B0609020204030204" pitchFamily="49" charset="0"/>
              </a:rPr>
              <a:t>&gt;</a:t>
            </a:r>
            <a:endParaRPr lang="fr-FR" sz="1200" dirty="0"/>
          </a:p>
        </p:txBody>
      </p:sp>
    </p:spTree>
    <p:extLst>
      <p:ext uri="{BB962C8B-B14F-4D97-AF65-F5344CB8AC3E}">
        <p14:creationId xmlns:p14="http://schemas.microsoft.com/office/powerpoint/2010/main" val="2705155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38EA3D9-3870-432D-BE0D-A300D7B38E12}"/>
              </a:ext>
            </a:extLst>
          </p:cNvPr>
          <p:cNvSpPr/>
          <p:nvPr/>
        </p:nvSpPr>
        <p:spPr>
          <a:xfrm>
            <a:off x="0" y="896417"/>
            <a:ext cx="8446168" cy="506623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itle Text"/>
          <p:cNvSpPr>
            <a:spLocks noChangeArrowheads="1"/>
          </p:cNvSpPr>
          <p:nvPr/>
        </p:nvSpPr>
        <p:spPr bwMode="auto">
          <a:xfrm>
            <a:off x="71303" y="1421248"/>
            <a:ext cx="7949291" cy="147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gn="ctr">
              <a:lnSpc>
                <a:spcPts val="11500"/>
              </a:lnSpc>
            </a:pPr>
            <a:r>
              <a:rPr lang="en-US" altLang="en-US" sz="12000" b="1" spc="400" dirty="0">
                <a:solidFill>
                  <a:schemeClr val="bg1"/>
                </a:solidFill>
                <a:latin typeface="+mn-lt"/>
              </a:rPr>
              <a:t>MERCI</a:t>
            </a:r>
          </a:p>
        </p:txBody>
      </p:sp>
      <p:sp>
        <p:nvSpPr>
          <p:cNvPr id="13" name="Title Text">
            <a:extLst>
              <a:ext uri="{FF2B5EF4-FFF2-40B4-BE49-F238E27FC236}">
                <a16:creationId xmlns:a16="http://schemas.microsoft.com/office/drawing/2014/main" id="{32E9E20D-D520-4C42-8D43-61A4DEB2B3E6}"/>
              </a:ext>
            </a:extLst>
          </p:cNvPr>
          <p:cNvSpPr>
            <a:spLocks noChangeArrowheads="1"/>
          </p:cNvSpPr>
          <p:nvPr/>
        </p:nvSpPr>
        <p:spPr bwMode="auto">
          <a:xfrm>
            <a:off x="2156000" y="2896011"/>
            <a:ext cx="3779896" cy="538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3500" b="1" spc="900" dirty="0">
                <a:solidFill>
                  <a:schemeClr val="accent4"/>
                </a:solidFill>
                <a:latin typeface="+mn-lt"/>
              </a:rPr>
              <a:t>Impression</a:t>
            </a:r>
            <a:endParaRPr lang="en-US" altLang="en-US" sz="3500" spc="900" dirty="0">
              <a:solidFill>
                <a:schemeClr val="accent4"/>
              </a:solidFill>
              <a:latin typeface="+mn-lt"/>
            </a:endParaRPr>
          </a:p>
        </p:txBody>
      </p:sp>
      <p:sp>
        <p:nvSpPr>
          <p:cNvPr id="14" name="Title Text">
            <a:extLst>
              <a:ext uri="{FF2B5EF4-FFF2-40B4-BE49-F238E27FC236}">
                <a16:creationId xmlns:a16="http://schemas.microsoft.com/office/drawing/2014/main" id="{094646B9-C0C8-41FD-9594-3B3E7F0CFEFA}"/>
              </a:ext>
            </a:extLst>
          </p:cNvPr>
          <p:cNvSpPr>
            <a:spLocks noChangeArrowheads="1"/>
          </p:cNvSpPr>
          <p:nvPr/>
        </p:nvSpPr>
        <p:spPr bwMode="auto">
          <a:xfrm rot="5400000">
            <a:off x="-1363149" y="3809015"/>
            <a:ext cx="357282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nSpc>
                <a:spcPts val="1800"/>
              </a:lnSpc>
            </a:pPr>
            <a:r>
              <a:rPr lang="en-US" altLang="en-US" sz="1500" spc="500" dirty="0">
                <a:solidFill>
                  <a:schemeClr val="bg1"/>
                </a:solidFill>
                <a:latin typeface="+mn-lt"/>
              </a:rPr>
              <a:t>Sébastien</a:t>
            </a:r>
          </a:p>
          <a:p>
            <a:pPr lvl="0">
              <a:lnSpc>
                <a:spcPts val="1800"/>
              </a:lnSpc>
            </a:pPr>
            <a:r>
              <a:rPr lang="en-US" altLang="en-US" sz="1500" spc="500" dirty="0">
                <a:solidFill>
                  <a:schemeClr val="bg1"/>
                </a:solidFill>
                <a:latin typeface="+mn-lt"/>
              </a:rPr>
              <a:t>PHILIPPOT</a:t>
            </a:r>
          </a:p>
        </p:txBody>
      </p:sp>
      <p:sp>
        <p:nvSpPr>
          <p:cNvPr id="10" name="Rectangle 9">
            <a:extLst>
              <a:ext uri="{FF2B5EF4-FFF2-40B4-BE49-F238E27FC236}">
                <a16:creationId xmlns:a16="http://schemas.microsoft.com/office/drawing/2014/main" id="{5CE79767-C0E3-4876-87F1-24B3B85C6FC5}"/>
              </a:ext>
            </a:extLst>
          </p:cNvPr>
          <p:cNvSpPr/>
          <p:nvPr/>
        </p:nvSpPr>
        <p:spPr>
          <a:xfrm>
            <a:off x="8450786"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8E1D872-7B4F-4A4F-A328-0A170943A14E}"/>
              </a:ext>
            </a:extLst>
          </p:cNvPr>
          <p:cNvSpPr/>
          <p:nvPr/>
        </p:nvSpPr>
        <p:spPr>
          <a:xfrm>
            <a:off x="0"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58083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Java Edition Entreprise</a:t>
            </a: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Présentation JAVA</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 coins arrondis 1">
            <a:extLst>
              <a:ext uri="{FF2B5EF4-FFF2-40B4-BE49-F238E27FC236}">
                <a16:creationId xmlns:a16="http://schemas.microsoft.com/office/drawing/2014/main" id="{03E045EB-153B-444D-B172-B25F2EEBEA8A}"/>
              </a:ext>
            </a:extLst>
          </p:cNvPr>
          <p:cNvSpPr/>
          <p:nvPr/>
        </p:nvSpPr>
        <p:spPr>
          <a:xfrm>
            <a:off x="2930042" y="1224793"/>
            <a:ext cx="6708908" cy="42150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
            <a:extLst>
              <a:ext uri="{FF2B5EF4-FFF2-40B4-BE49-F238E27FC236}">
                <a16:creationId xmlns:a16="http://schemas.microsoft.com/office/drawing/2014/main" id="{3BE0C0A7-8C5D-4389-88CD-3BBECA37A7B5}"/>
              </a:ext>
            </a:extLst>
          </p:cNvPr>
          <p:cNvSpPr/>
          <p:nvPr/>
        </p:nvSpPr>
        <p:spPr>
          <a:xfrm>
            <a:off x="6457950" y="3511037"/>
            <a:ext cx="2550254" cy="103184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r-FR" dirty="0"/>
              <a:t>Serveur web (</a:t>
            </a:r>
            <a:r>
              <a:rPr lang="fr-FR" dirty="0" err="1"/>
              <a:t>tomcat</a:t>
            </a:r>
            <a:r>
              <a:rPr lang="fr-FR" dirty="0"/>
              <a:t> etc…)</a:t>
            </a:r>
          </a:p>
        </p:txBody>
      </p:sp>
      <p:sp>
        <p:nvSpPr>
          <p:cNvPr id="14" name="Rectangle 13">
            <a:extLst>
              <a:ext uri="{FF2B5EF4-FFF2-40B4-BE49-F238E27FC236}">
                <a16:creationId xmlns:a16="http://schemas.microsoft.com/office/drawing/2014/main" id="{AD7663C9-7BEC-4ABB-A8A0-13D9D25CAB9B}"/>
              </a:ext>
            </a:extLst>
          </p:cNvPr>
          <p:cNvSpPr/>
          <p:nvPr/>
        </p:nvSpPr>
        <p:spPr>
          <a:xfrm>
            <a:off x="3673479" y="2109953"/>
            <a:ext cx="2550254" cy="103184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r-FR" dirty="0"/>
              <a:t>Gestion des requêtes HTTP (Servlets)</a:t>
            </a:r>
          </a:p>
        </p:txBody>
      </p:sp>
      <p:sp>
        <p:nvSpPr>
          <p:cNvPr id="15" name="Rectangle 14">
            <a:extLst>
              <a:ext uri="{FF2B5EF4-FFF2-40B4-BE49-F238E27FC236}">
                <a16:creationId xmlns:a16="http://schemas.microsoft.com/office/drawing/2014/main" id="{793698B3-17E0-4CCB-AC9D-013D140439DD}"/>
              </a:ext>
            </a:extLst>
          </p:cNvPr>
          <p:cNvSpPr/>
          <p:nvPr/>
        </p:nvSpPr>
        <p:spPr>
          <a:xfrm>
            <a:off x="6457950" y="2109954"/>
            <a:ext cx="2550254" cy="103184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r-FR"/>
              <a:t>Broker JMS</a:t>
            </a:r>
          </a:p>
        </p:txBody>
      </p:sp>
      <p:sp>
        <p:nvSpPr>
          <p:cNvPr id="16" name="Rectangle 15">
            <a:extLst>
              <a:ext uri="{FF2B5EF4-FFF2-40B4-BE49-F238E27FC236}">
                <a16:creationId xmlns:a16="http://schemas.microsoft.com/office/drawing/2014/main" id="{3CE7DEC7-9784-451E-A12A-E82D6BFBB0E9}"/>
              </a:ext>
            </a:extLst>
          </p:cNvPr>
          <p:cNvSpPr/>
          <p:nvPr/>
        </p:nvSpPr>
        <p:spPr>
          <a:xfrm>
            <a:off x="3734242" y="3511035"/>
            <a:ext cx="2550254" cy="103184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r-FR"/>
              <a:t>Accès à la bdd</a:t>
            </a:r>
          </a:p>
        </p:txBody>
      </p:sp>
      <p:sp>
        <p:nvSpPr>
          <p:cNvPr id="5" name="Cylindre 4">
            <a:extLst>
              <a:ext uri="{FF2B5EF4-FFF2-40B4-BE49-F238E27FC236}">
                <a16:creationId xmlns:a16="http://schemas.microsoft.com/office/drawing/2014/main" id="{97DD10F2-949D-491C-A7BC-3F673834DA28}"/>
              </a:ext>
            </a:extLst>
          </p:cNvPr>
          <p:cNvSpPr/>
          <p:nvPr/>
        </p:nvSpPr>
        <p:spPr>
          <a:xfrm>
            <a:off x="1192175" y="3429000"/>
            <a:ext cx="1023457" cy="1308683"/>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BDD</a:t>
            </a:r>
          </a:p>
        </p:txBody>
      </p:sp>
      <p:cxnSp>
        <p:nvCxnSpPr>
          <p:cNvPr id="11" name="Connecteur droit avec flèche 10">
            <a:extLst>
              <a:ext uri="{FF2B5EF4-FFF2-40B4-BE49-F238E27FC236}">
                <a16:creationId xmlns:a16="http://schemas.microsoft.com/office/drawing/2014/main" id="{78E4EE1A-281A-4C1D-95EE-7161002A7554}"/>
              </a:ext>
            </a:extLst>
          </p:cNvPr>
          <p:cNvCxnSpPr>
            <a:cxnSpLocks/>
          </p:cNvCxnSpPr>
          <p:nvPr/>
        </p:nvCxnSpPr>
        <p:spPr>
          <a:xfrm flipH="1">
            <a:off x="2247924" y="4102556"/>
            <a:ext cx="142555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Connecteur droit 16">
            <a:extLst>
              <a:ext uri="{FF2B5EF4-FFF2-40B4-BE49-F238E27FC236}">
                <a16:creationId xmlns:a16="http://schemas.microsoft.com/office/drawing/2014/main" id="{BC579B4D-8425-4C46-9003-0FBE2AE3697C}"/>
              </a:ext>
            </a:extLst>
          </p:cNvPr>
          <p:cNvCxnSpPr/>
          <p:nvPr/>
        </p:nvCxnSpPr>
        <p:spPr>
          <a:xfrm>
            <a:off x="2930042" y="1879134"/>
            <a:ext cx="6708908" cy="0"/>
          </a:xfrm>
          <a:prstGeom prst="line">
            <a:avLst/>
          </a:prstGeom>
        </p:spPr>
        <p:style>
          <a:lnRef idx="1">
            <a:schemeClr val="dk1"/>
          </a:lnRef>
          <a:fillRef idx="0">
            <a:schemeClr val="dk1"/>
          </a:fillRef>
          <a:effectRef idx="0">
            <a:schemeClr val="dk1"/>
          </a:effectRef>
          <a:fontRef idx="minor">
            <a:schemeClr val="tx1"/>
          </a:fontRef>
        </p:style>
      </p:cxnSp>
      <p:sp>
        <p:nvSpPr>
          <p:cNvPr id="18" name="ZoneTexte 17">
            <a:extLst>
              <a:ext uri="{FF2B5EF4-FFF2-40B4-BE49-F238E27FC236}">
                <a16:creationId xmlns:a16="http://schemas.microsoft.com/office/drawing/2014/main" id="{ACF4E967-0B1A-41A8-8996-78D429F22B5E}"/>
              </a:ext>
            </a:extLst>
          </p:cNvPr>
          <p:cNvSpPr txBox="1"/>
          <p:nvPr/>
        </p:nvSpPr>
        <p:spPr>
          <a:xfrm>
            <a:off x="4875145" y="1319838"/>
            <a:ext cx="3564180" cy="461665"/>
          </a:xfrm>
          <a:prstGeom prst="rect">
            <a:avLst/>
          </a:prstGeom>
          <a:noFill/>
        </p:spPr>
        <p:txBody>
          <a:bodyPr wrap="square" rtlCol="0">
            <a:spAutoFit/>
          </a:bodyPr>
          <a:lstStyle/>
          <a:p>
            <a:r>
              <a:rPr lang="fr-FR" sz="2400">
                <a:solidFill>
                  <a:schemeClr val="bg1"/>
                </a:solidFill>
              </a:rPr>
              <a:t>Serveur d’application</a:t>
            </a:r>
          </a:p>
        </p:txBody>
      </p:sp>
    </p:spTree>
    <p:extLst>
      <p:ext uri="{BB962C8B-B14F-4D97-AF65-F5344CB8AC3E}">
        <p14:creationId xmlns:p14="http://schemas.microsoft.com/office/powerpoint/2010/main" val="899146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Java Edition Entreprise</a:t>
            </a: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Présentation JAVA</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ZoneTexte 3">
            <a:extLst>
              <a:ext uri="{FF2B5EF4-FFF2-40B4-BE49-F238E27FC236}">
                <a16:creationId xmlns:a16="http://schemas.microsoft.com/office/drawing/2014/main" id="{A60E9704-EE64-44D8-849E-29869E2052FA}"/>
              </a:ext>
            </a:extLst>
          </p:cNvPr>
          <p:cNvSpPr txBox="1"/>
          <p:nvPr/>
        </p:nvSpPr>
        <p:spPr>
          <a:xfrm>
            <a:off x="7200900" y="1462410"/>
            <a:ext cx="5705475" cy="1200329"/>
          </a:xfrm>
          <a:prstGeom prst="rect">
            <a:avLst/>
          </a:prstGeom>
          <a:noFill/>
        </p:spPr>
        <p:txBody>
          <a:bodyPr wrap="square" rtlCol="0">
            <a:spAutoFit/>
          </a:bodyPr>
          <a:lstStyle/>
          <a:p>
            <a:pPr marL="285750" indent="-285750">
              <a:buFont typeface="Arial" panose="020B0604020202020204" pitchFamily="34" charset="0"/>
              <a:buChar char="•"/>
            </a:pPr>
            <a:r>
              <a:rPr lang="fr-FR"/>
              <a:t>Basé sur un serveur d’application </a:t>
            </a:r>
          </a:p>
          <a:p>
            <a:pPr marL="285750" indent="-285750">
              <a:buFont typeface="Arial" panose="020B0604020202020204" pitchFamily="34" charset="0"/>
              <a:buChar char="•"/>
            </a:pPr>
            <a:r>
              <a:rPr lang="fr-FR"/>
              <a:t>Il existe plus de 20 serveurs</a:t>
            </a:r>
          </a:p>
          <a:p>
            <a:pPr marL="742950" lvl="1" indent="-285750">
              <a:buFont typeface="Arial" panose="020B0604020202020204" pitchFamily="34" charset="0"/>
              <a:buChar char="•"/>
            </a:pPr>
            <a:endParaRPr lang="fr-FR"/>
          </a:p>
          <a:p>
            <a:pPr marL="285750" indent="-285750">
              <a:buFont typeface="Arial" panose="020B0604020202020204" pitchFamily="34" charset="0"/>
              <a:buChar char="•"/>
            </a:pPr>
            <a:endParaRPr lang="fr-FR"/>
          </a:p>
        </p:txBody>
      </p:sp>
      <p:sp>
        <p:nvSpPr>
          <p:cNvPr id="9" name="ZoneTexte 8">
            <a:extLst>
              <a:ext uri="{FF2B5EF4-FFF2-40B4-BE49-F238E27FC236}">
                <a16:creationId xmlns:a16="http://schemas.microsoft.com/office/drawing/2014/main" id="{8CF021BF-18D4-4B52-B1FD-76414DE9EFF4}"/>
              </a:ext>
            </a:extLst>
          </p:cNvPr>
          <p:cNvSpPr txBox="1"/>
          <p:nvPr/>
        </p:nvSpPr>
        <p:spPr>
          <a:xfrm>
            <a:off x="7524458" y="2077498"/>
            <a:ext cx="4346204" cy="246221"/>
          </a:xfrm>
          <a:prstGeom prst="rect">
            <a:avLst/>
          </a:prstGeom>
          <a:noFill/>
        </p:spPr>
        <p:txBody>
          <a:bodyPr wrap="square" rtlCol="0">
            <a:spAutoFit/>
          </a:bodyPr>
          <a:lstStyle/>
          <a:p>
            <a:pPr marL="285750" indent="-285750">
              <a:buFont typeface="Arial" panose="020B0604020202020204" pitchFamily="34" charset="0"/>
              <a:buChar char="•"/>
            </a:pPr>
            <a:r>
              <a:rPr lang="fr-FR" sz="1000" i="1"/>
              <a:t>https://www.oracle.com/java/technologies/compatibility-jsp.html</a:t>
            </a:r>
          </a:p>
        </p:txBody>
      </p:sp>
      <p:sp>
        <p:nvSpPr>
          <p:cNvPr id="2" name="Rectangle : coins arrondis 1">
            <a:extLst>
              <a:ext uri="{FF2B5EF4-FFF2-40B4-BE49-F238E27FC236}">
                <a16:creationId xmlns:a16="http://schemas.microsoft.com/office/drawing/2014/main" id="{03E045EB-153B-444D-B172-B25F2EEBEA8A}"/>
              </a:ext>
            </a:extLst>
          </p:cNvPr>
          <p:cNvSpPr/>
          <p:nvPr/>
        </p:nvSpPr>
        <p:spPr>
          <a:xfrm>
            <a:off x="1084464" y="1300294"/>
            <a:ext cx="5373486" cy="34310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
            <a:extLst>
              <a:ext uri="{FF2B5EF4-FFF2-40B4-BE49-F238E27FC236}">
                <a16:creationId xmlns:a16="http://schemas.microsoft.com/office/drawing/2014/main" id="{3BE0C0A7-8C5D-4389-88CD-3BBECA37A7B5}"/>
              </a:ext>
            </a:extLst>
          </p:cNvPr>
          <p:cNvSpPr/>
          <p:nvPr/>
        </p:nvSpPr>
        <p:spPr>
          <a:xfrm>
            <a:off x="3741214" y="3269594"/>
            <a:ext cx="2550254" cy="103184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r-FR"/>
              <a:t>Serveur web (tomcat etc…)</a:t>
            </a:r>
          </a:p>
        </p:txBody>
      </p:sp>
      <p:sp>
        <p:nvSpPr>
          <p:cNvPr id="14" name="Rectangle 13">
            <a:extLst>
              <a:ext uri="{FF2B5EF4-FFF2-40B4-BE49-F238E27FC236}">
                <a16:creationId xmlns:a16="http://schemas.microsoft.com/office/drawing/2014/main" id="{AD7663C9-7BEC-4ABB-A8A0-13D9D25CAB9B}"/>
              </a:ext>
            </a:extLst>
          </p:cNvPr>
          <p:cNvSpPr/>
          <p:nvPr/>
        </p:nvSpPr>
        <p:spPr>
          <a:xfrm>
            <a:off x="1131614" y="1794416"/>
            <a:ext cx="2550254" cy="103184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r-FR"/>
              <a:t>Gestion des requêtes HTTP (Servlets)</a:t>
            </a:r>
          </a:p>
        </p:txBody>
      </p:sp>
      <p:sp>
        <p:nvSpPr>
          <p:cNvPr id="15" name="Rectangle 14">
            <a:extLst>
              <a:ext uri="{FF2B5EF4-FFF2-40B4-BE49-F238E27FC236}">
                <a16:creationId xmlns:a16="http://schemas.microsoft.com/office/drawing/2014/main" id="{793698B3-17E0-4CCB-AC9D-013D140439DD}"/>
              </a:ext>
            </a:extLst>
          </p:cNvPr>
          <p:cNvSpPr/>
          <p:nvPr/>
        </p:nvSpPr>
        <p:spPr>
          <a:xfrm>
            <a:off x="3794782" y="1807797"/>
            <a:ext cx="2550254" cy="103184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r-FR"/>
              <a:t>Broker JMS</a:t>
            </a:r>
          </a:p>
        </p:txBody>
      </p:sp>
      <p:sp>
        <p:nvSpPr>
          <p:cNvPr id="16" name="Rectangle 15">
            <a:extLst>
              <a:ext uri="{FF2B5EF4-FFF2-40B4-BE49-F238E27FC236}">
                <a16:creationId xmlns:a16="http://schemas.microsoft.com/office/drawing/2014/main" id="{3CE7DEC7-9784-451E-A12A-E82D6BFBB0E9}"/>
              </a:ext>
            </a:extLst>
          </p:cNvPr>
          <p:cNvSpPr/>
          <p:nvPr/>
        </p:nvSpPr>
        <p:spPr>
          <a:xfrm>
            <a:off x="1131614" y="3274253"/>
            <a:ext cx="2550254" cy="103184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r-FR"/>
              <a:t>Accès à la bdd</a:t>
            </a:r>
          </a:p>
        </p:txBody>
      </p:sp>
    </p:spTree>
    <p:extLst>
      <p:ext uri="{BB962C8B-B14F-4D97-AF65-F5344CB8AC3E}">
        <p14:creationId xmlns:p14="http://schemas.microsoft.com/office/powerpoint/2010/main" val="2356366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Text">
            <a:extLst>
              <a:ext uri="{FF2B5EF4-FFF2-40B4-BE49-F238E27FC236}">
                <a16:creationId xmlns:a16="http://schemas.microsoft.com/office/drawing/2014/main" id="{7414F97C-B05F-4EF8-8846-FBE3AC2AF64A}"/>
              </a:ext>
            </a:extLst>
          </p:cNvPr>
          <p:cNvSpPr>
            <a:spLocks noChangeArrowheads="1"/>
          </p:cNvSpPr>
          <p:nvPr/>
        </p:nvSpPr>
        <p:spPr bwMode="auto">
          <a:xfrm>
            <a:off x="551064" y="245662"/>
            <a:ext cx="5906886" cy="32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ts val="2500"/>
              </a:lnSpc>
            </a:pPr>
            <a:r>
              <a:rPr lang="en-US" altLang="en-US" sz="2800" b="1" spc="600">
                <a:solidFill>
                  <a:schemeClr val="accent1"/>
                </a:solidFill>
              </a:rPr>
              <a:t>Java Edition Entreprise</a:t>
            </a:r>
            <a:endParaRPr lang="en-US" altLang="en-US" sz="2800" b="1" spc="600" dirty="0">
              <a:solidFill>
                <a:schemeClr val="accent1"/>
              </a:solidFill>
            </a:endParaRPr>
          </a:p>
        </p:txBody>
      </p:sp>
      <p:sp>
        <p:nvSpPr>
          <p:cNvPr id="7" name="Rectangle 6">
            <a:extLst>
              <a:ext uri="{FF2B5EF4-FFF2-40B4-BE49-F238E27FC236}">
                <a16:creationId xmlns:a16="http://schemas.microsoft.com/office/drawing/2014/main" id="{0AA9DE36-B5BB-43A1-B1AD-7916200E594C}"/>
              </a:ext>
            </a:extLst>
          </p:cNvPr>
          <p:cNvSpPr/>
          <p:nvPr/>
        </p:nvSpPr>
        <p:spPr>
          <a:xfrm>
            <a:off x="0" y="5957941"/>
            <a:ext cx="3741214" cy="900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Présentation JAVA</a:t>
            </a:r>
            <a:endParaRPr lang="en-US" dirty="0"/>
          </a:p>
        </p:txBody>
      </p:sp>
      <p:sp>
        <p:nvSpPr>
          <p:cNvPr id="8" name="Rectangle 7">
            <a:extLst>
              <a:ext uri="{FF2B5EF4-FFF2-40B4-BE49-F238E27FC236}">
                <a16:creationId xmlns:a16="http://schemas.microsoft.com/office/drawing/2014/main" id="{2DBF09A5-4D68-4BA7-847F-F7722A7909CB}"/>
              </a:ext>
            </a:extLst>
          </p:cNvPr>
          <p:cNvSpPr/>
          <p:nvPr/>
        </p:nvSpPr>
        <p:spPr>
          <a:xfrm>
            <a:off x="3741821" y="5957941"/>
            <a:ext cx="8450179" cy="9000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a:extLst>
              <a:ext uri="{FF2B5EF4-FFF2-40B4-BE49-F238E27FC236}">
                <a16:creationId xmlns:a16="http://schemas.microsoft.com/office/drawing/2014/main" id="{5F484C1D-3A1E-4DC3-87E0-A79F3765E4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682" y="865542"/>
            <a:ext cx="5262500" cy="4794722"/>
          </a:xfrm>
          <a:prstGeom prst="rect">
            <a:avLst/>
          </a:prstGeom>
        </p:spPr>
      </p:pic>
      <p:sp>
        <p:nvSpPr>
          <p:cNvPr id="10" name="Accolade fermante 9">
            <a:extLst>
              <a:ext uri="{FF2B5EF4-FFF2-40B4-BE49-F238E27FC236}">
                <a16:creationId xmlns:a16="http://schemas.microsoft.com/office/drawing/2014/main" id="{47827299-0BCD-4D94-B69C-62B1D756C37C}"/>
              </a:ext>
            </a:extLst>
          </p:cNvPr>
          <p:cNvSpPr/>
          <p:nvPr/>
        </p:nvSpPr>
        <p:spPr>
          <a:xfrm>
            <a:off x="5958182" y="1800225"/>
            <a:ext cx="499768" cy="324802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14" name="ZoneTexte 13">
            <a:extLst>
              <a:ext uri="{FF2B5EF4-FFF2-40B4-BE49-F238E27FC236}">
                <a16:creationId xmlns:a16="http://schemas.microsoft.com/office/drawing/2014/main" id="{7E1F5F12-76BA-48EF-A941-1D4DA31F4D96}"/>
              </a:ext>
            </a:extLst>
          </p:cNvPr>
          <p:cNvSpPr txBox="1"/>
          <p:nvPr/>
        </p:nvSpPr>
        <p:spPr>
          <a:xfrm>
            <a:off x="6685797" y="3262903"/>
            <a:ext cx="2562225" cy="369332"/>
          </a:xfrm>
          <a:prstGeom prst="rect">
            <a:avLst/>
          </a:prstGeom>
          <a:noFill/>
        </p:spPr>
        <p:txBody>
          <a:bodyPr wrap="square" rtlCol="0">
            <a:spAutoFit/>
          </a:bodyPr>
          <a:lstStyle/>
          <a:p>
            <a:r>
              <a:rPr lang="fr-FR"/>
              <a:t>Serveur d’application</a:t>
            </a:r>
          </a:p>
        </p:txBody>
      </p:sp>
      <p:sp>
        <p:nvSpPr>
          <p:cNvPr id="15" name="ZoneTexte 14">
            <a:extLst>
              <a:ext uri="{FF2B5EF4-FFF2-40B4-BE49-F238E27FC236}">
                <a16:creationId xmlns:a16="http://schemas.microsoft.com/office/drawing/2014/main" id="{22ACA75A-C7AA-4834-8F35-CEB77655EDA2}"/>
              </a:ext>
            </a:extLst>
          </p:cNvPr>
          <p:cNvSpPr txBox="1"/>
          <p:nvPr/>
        </p:nvSpPr>
        <p:spPr>
          <a:xfrm>
            <a:off x="6819900" y="1197736"/>
            <a:ext cx="2162175" cy="369332"/>
          </a:xfrm>
          <a:prstGeom prst="rect">
            <a:avLst/>
          </a:prstGeom>
          <a:noFill/>
        </p:spPr>
        <p:txBody>
          <a:bodyPr wrap="square" rtlCol="0">
            <a:spAutoFit/>
          </a:bodyPr>
          <a:lstStyle/>
          <a:p>
            <a:r>
              <a:rPr lang="fr-FR"/>
              <a:t>Application Web</a:t>
            </a:r>
          </a:p>
        </p:txBody>
      </p:sp>
      <p:cxnSp>
        <p:nvCxnSpPr>
          <p:cNvPr id="17" name="Connecteur droit avec flèche 16">
            <a:extLst>
              <a:ext uri="{FF2B5EF4-FFF2-40B4-BE49-F238E27FC236}">
                <a16:creationId xmlns:a16="http://schemas.microsoft.com/office/drawing/2014/main" id="{16CC9441-A48F-48DD-9653-E9992526F2B3}"/>
              </a:ext>
            </a:extLst>
          </p:cNvPr>
          <p:cNvCxnSpPr>
            <a:cxnSpLocks/>
            <a:stCxn id="15" idx="1"/>
          </p:cNvCxnSpPr>
          <p:nvPr/>
        </p:nvCxnSpPr>
        <p:spPr>
          <a:xfrm flipH="1" flipV="1">
            <a:off x="5607991" y="1372217"/>
            <a:ext cx="1211909" cy="1018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9" name="ZoneTexte 18">
            <a:extLst>
              <a:ext uri="{FF2B5EF4-FFF2-40B4-BE49-F238E27FC236}">
                <a16:creationId xmlns:a16="http://schemas.microsoft.com/office/drawing/2014/main" id="{265ABEB6-CAC1-4D84-8BC0-385604BEBE4D}"/>
              </a:ext>
            </a:extLst>
          </p:cNvPr>
          <p:cNvSpPr txBox="1"/>
          <p:nvPr/>
        </p:nvSpPr>
        <p:spPr>
          <a:xfrm>
            <a:off x="7170091" y="4590588"/>
            <a:ext cx="3163053" cy="369332"/>
          </a:xfrm>
          <a:prstGeom prst="rect">
            <a:avLst/>
          </a:prstGeom>
          <a:noFill/>
        </p:spPr>
        <p:txBody>
          <a:bodyPr wrap="square" rtlCol="0">
            <a:spAutoFit/>
          </a:bodyPr>
          <a:lstStyle/>
          <a:p>
            <a:r>
              <a:rPr lang="fr-FR"/>
              <a:t>Messagerie asynchrone</a:t>
            </a:r>
          </a:p>
        </p:txBody>
      </p:sp>
      <p:cxnSp>
        <p:nvCxnSpPr>
          <p:cNvPr id="20" name="Connecteur droit avec flèche 19">
            <a:extLst>
              <a:ext uri="{FF2B5EF4-FFF2-40B4-BE49-F238E27FC236}">
                <a16:creationId xmlns:a16="http://schemas.microsoft.com/office/drawing/2014/main" id="{ACE1555B-208D-4F3C-8AE4-04A325DF6DC4}"/>
              </a:ext>
            </a:extLst>
          </p:cNvPr>
          <p:cNvCxnSpPr>
            <a:cxnSpLocks/>
          </p:cNvCxnSpPr>
          <p:nvPr/>
        </p:nvCxnSpPr>
        <p:spPr>
          <a:xfrm flipH="1" flipV="1">
            <a:off x="5851995" y="4775254"/>
            <a:ext cx="1211909" cy="1018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183458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 avec coin arrondi et coin rogné en haut 2">
            <a:extLst>
              <a:ext uri="{FF2B5EF4-FFF2-40B4-BE49-F238E27FC236}">
                <a16:creationId xmlns:a16="http://schemas.microsoft.com/office/drawing/2014/main" id="{001C3A50-38FA-49C8-A587-47223E3F3C35}"/>
              </a:ext>
            </a:extLst>
          </p:cNvPr>
          <p:cNvSpPr/>
          <p:nvPr/>
        </p:nvSpPr>
        <p:spPr>
          <a:xfrm>
            <a:off x="2988945" y="2049508"/>
            <a:ext cx="6766560" cy="2083525"/>
          </a:xfrm>
          <a:prstGeom prst="snipRoundRect">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a:t>Protocole HTTP</a:t>
            </a:r>
            <a:endParaRPr lang="fr-FR" sz="3200" dirty="0"/>
          </a:p>
        </p:txBody>
      </p:sp>
    </p:spTree>
    <p:extLst>
      <p:ext uri="{BB962C8B-B14F-4D97-AF65-F5344CB8AC3E}">
        <p14:creationId xmlns:p14="http://schemas.microsoft.com/office/powerpoint/2010/main" val="2050608895"/>
      </p:ext>
    </p:extLst>
  </p:cSld>
  <p:clrMapOvr>
    <a:masterClrMapping/>
  </p:clrMapOvr>
</p:sld>
</file>

<file path=ppt/theme/theme1.xml><?xml version="1.0" encoding="utf-8"?>
<a:theme xmlns:a="http://schemas.openxmlformats.org/drawingml/2006/main" name="Office Theme">
  <a:themeElements>
    <a:clrScheme name="minimal_design">
      <a:dk1>
        <a:sysClr val="windowText" lastClr="000000"/>
      </a:dk1>
      <a:lt1>
        <a:sysClr val="window" lastClr="FFFFFF"/>
      </a:lt1>
      <a:dk2>
        <a:srgbClr val="44546A"/>
      </a:dk2>
      <a:lt2>
        <a:srgbClr val="E7E6E6"/>
      </a:lt2>
      <a:accent1>
        <a:srgbClr val="39AEA9"/>
      </a:accent1>
      <a:accent2>
        <a:srgbClr val="5B5151"/>
      </a:accent2>
      <a:accent3>
        <a:srgbClr val="557B83"/>
      </a:accent3>
      <a:accent4>
        <a:srgbClr val="9897A3"/>
      </a:accent4>
      <a:accent5>
        <a:srgbClr val="A3D5AB"/>
      </a:accent5>
      <a:accent6>
        <a:srgbClr val="E5EFC1"/>
      </a:accent6>
      <a:hlink>
        <a:srgbClr val="0563C1"/>
      </a:hlink>
      <a:folHlink>
        <a:srgbClr val="954F72"/>
      </a:folHlink>
    </a:clrScheme>
    <a:fontScheme name="Arial">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9984</TotalTime>
  <Words>2523</Words>
  <Application>Microsoft Office PowerPoint</Application>
  <PresentationFormat>Grand écran</PresentationFormat>
  <Paragraphs>533</Paragraphs>
  <Slides>57</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57</vt:i4>
      </vt:variant>
    </vt:vector>
  </HeadingPairs>
  <TitlesOfParts>
    <vt:vector size="66" baseType="lpstr">
      <vt:lpstr>Consolas</vt:lpstr>
      <vt:lpstr>Arial</vt:lpstr>
      <vt:lpstr>Arial Black</vt:lpstr>
      <vt:lpstr>OpenSymbol</vt:lpstr>
      <vt:lpstr>Liberation Sans</vt:lpstr>
      <vt:lpstr>Courier New</vt:lpstr>
      <vt:lpstr>StarSymbol</vt:lpstr>
      <vt:lpstr>Segoe UI</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Billy Schlotter</dc:creator>
  <cp:lastModifiedBy>seb montauban</cp:lastModifiedBy>
  <cp:revision>480</cp:revision>
  <dcterms:created xsi:type="dcterms:W3CDTF">2017-03-29T19:21:49Z</dcterms:created>
  <dcterms:modified xsi:type="dcterms:W3CDTF">2022-12-05T15:17:23Z</dcterms:modified>
</cp:coreProperties>
</file>